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0"/>
  </p:notesMasterIdLst>
  <p:handoutMasterIdLst>
    <p:handoutMasterId r:id="rId41"/>
  </p:handoutMasterIdLst>
  <p:sldIdLst>
    <p:sldId id="260" r:id="rId4"/>
    <p:sldId id="261" r:id="rId5"/>
    <p:sldId id="328" r:id="rId6"/>
    <p:sldId id="271" r:id="rId7"/>
    <p:sldId id="360" r:id="rId8"/>
    <p:sldId id="324" r:id="rId9"/>
    <p:sldId id="325" r:id="rId10"/>
    <p:sldId id="369" r:id="rId11"/>
    <p:sldId id="357" r:id="rId12"/>
    <p:sldId id="361" r:id="rId13"/>
    <p:sldId id="362" r:id="rId14"/>
    <p:sldId id="363" r:id="rId15"/>
    <p:sldId id="323" r:id="rId16"/>
    <p:sldId id="329" r:id="rId17"/>
    <p:sldId id="319" r:id="rId18"/>
    <p:sldId id="336" r:id="rId19"/>
    <p:sldId id="335" r:id="rId20"/>
    <p:sldId id="334" r:id="rId21"/>
    <p:sldId id="320" r:id="rId22"/>
    <p:sldId id="355" r:id="rId23"/>
    <p:sldId id="341" r:id="rId24"/>
    <p:sldId id="364" r:id="rId25"/>
    <p:sldId id="305" r:id="rId26"/>
    <p:sldId id="342" r:id="rId27"/>
    <p:sldId id="348" r:id="rId28"/>
    <p:sldId id="343" r:id="rId29"/>
    <p:sldId id="337" r:id="rId30"/>
    <p:sldId id="338" r:id="rId31"/>
    <p:sldId id="351" r:id="rId32"/>
    <p:sldId id="344" r:id="rId33"/>
    <p:sldId id="345" r:id="rId34"/>
    <p:sldId id="346" r:id="rId35"/>
    <p:sldId id="347" r:id="rId36"/>
    <p:sldId id="356" r:id="rId37"/>
    <p:sldId id="339" r:id="rId38"/>
    <p:sldId id="349" r:id="rId39"/>
  </p:sldIdLst>
  <p:sldSz cx="9144000" cy="6858000" type="screen4x3"/>
  <p:notesSz cx="9928225" cy="67976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7" d="100"/>
          <a:sy n="107" d="100"/>
        </p:scale>
        <p:origin x="-2832" y="-9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00F8F-38C9-440E-9649-FB22D957F49D}" type="datetimeFigureOut">
              <a:rPr lang="de-DE" smtClean="0"/>
              <a:t>09.10.2020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6F2D2-3423-472F-94D6-7F0506BB29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9101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F628E7F-33EB-4947-8278-80EE48AAB3F3}" type="datetimeFigureOut">
              <a:rPr lang="de-DE"/>
              <a:pPr>
                <a:defRPr/>
              </a:pPr>
              <a:t>09.10.2020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509588"/>
            <a:ext cx="339725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D5DA322-FFEB-46D8-8F83-6F93BC4BEA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4898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512CE-6F4C-4639-879F-2238876F7AD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01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512CE-6F4C-4639-879F-2238876F7AD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51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512CE-6F4C-4639-879F-2238876F7ADB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14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Vorranggebiet 2-61 große Kuppe:</a:t>
            </a:r>
          </a:p>
          <a:p>
            <a:r>
              <a:rPr lang="de-DE" dirty="0"/>
              <a:t>zu Nahe am Wohngebiet </a:t>
            </a:r>
            <a:r>
              <a:rPr lang="de-DE" dirty="0" err="1"/>
              <a:t>Wemmstraße</a:t>
            </a:r>
            <a:r>
              <a:rPr lang="de-DE" dirty="0"/>
              <a:t>.</a:t>
            </a:r>
          </a:p>
          <a:p>
            <a:r>
              <a:rPr lang="de-DE" dirty="0"/>
              <a:t>Stadt hat Einspruch zugesagt.</a:t>
            </a:r>
          </a:p>
          <a:p>
            <a:endParaRPr lang="de-DE" dirty="0"/>
          </a:p>
          <a:p>
            <a:r>
              <a:rPr lang="de-DE" dirty="0"/>
              <a:t>Vorranggebiete 2-931 und 2-932 zwischen Bad Orb und </a:t>
            </a:r>
            <a:r>
              <a:rPr lang="de-DE" dirty="0" err="1"/>
              <a:t>Biebergemünd</a:t>
            </a:r>
            <a:r>
              <a:rPr lang="de-DE" dirty="0"/>
              <a:t> sind entfallen. Bis auf ca. 10 ha von 2-932, Bereich </a:t>
            </a:r>
            <a:r>
              <a:rPr lang="de-DE" dirty="0" err="1"/>
              <a:t>Biebere</a:t>
            </a:r>
            <a:r>
              <a:rPr lang="de-DE" dirty="0"/>
              <a:t> Hütte, </a:t>
            </a:r>
            <a:r>
              <a:rPr lang="de-DE"/>
              <a:t>Pfarrküppel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5DA322-FFEB-46D8-8F83-6F93BC4BEAEC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220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176588" y="130175"/>
            <a:ext cx="3295650" cy="24717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950004" y="2725876"/>
            <a:ext cx="7600028" cy="3373738"/>
          </a:xfrm>
        </p:spPr>
        <p:txBody>
          <a:bodyPr/>
          <a:lstStyle/>
          <a:p>
            <a:r>
              <a:rPr lang="de-DE" dirty="0"/>
              <a:t>Flächennutzungsplan </a:t>
            </a:r>
            <a:r>
              <a:rPr lang="de-DE" dirty="0" err="1"/>
              <a:t>Biebergemünd</a:t>
            </a:r>
            <a:r>
              <a:rPr lang="de-DE" dirty="0"/>
              <a:t> (Quelle GNZ 23. 03. 2017)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FNP </a:t>
            </a:r>
            <a:r>
              <a:rPr lang="de-DE" dirty="0" err="1"/>
              <a:t>Biebergemünd</a:t>
            </a:r>
            <a:r>
              <a:rPr lang="de-DE" dirty="0"/>
              <a:t> genehmigt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drei Flächen, davon zwei zwischen Bad Orb und </a:t>
            </a:r>
            <a:r>
              <a:rPr lang="de-DE" dirty="0" err="1"/>
              <a:t>Biebergemünd</a:t>
            </a:r>
            <a:r>
              <a:rPr lang="de-DE" dirty="0"/>
              <a:t> mit einer Größe von ca. 50 ha: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/>
              <a:t>Zone 1 Hirschbachrain-</a:t>
            </a:r>
            <a:r>
              <a:rPr lang="de-DE" dirty="0" err="1"/>
              <a:t>Geiersberg</a:t>
            </a:r>
            <a:r>
              <a:rPr lang="de-DE" dirty="0"/>
              <a:t>, ca. 39 Hektar </a:t>
            </a:r>
            <a:br>
              <a:rPr lang="de-DE" dirty="0"/>
            </a:br>
            <a:r>
              <a:rPr lang="de-DE" dirty="0"/>
              <a:t>Zone 2 Hühnerberg, ca. 12 Hektar</a:t>
            </a:r>
            <a:br>
              <a:rPr lang="de-DE" dirty="0"/>
            </a:br>
            <a:r>
              <a:rPr lang="de-DE" dirty="0"/>
              <a:t>Zone 2 könnte noch durch Flächen auf der Orber Gemarkung erweitert werden. Regionaler FNP weist insgesamt 124 ha aus.</a:t>
            </a:r>
            <a:br>
              <a:rPr lang="de-DE" dirty="0"/>
            </a:b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Entfernung zur nächstliegenden Orber Bebauung ca. 1300 m 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Kindergarten!</a:t>
            </a:r>
            <a:br>
              <a:rPr lang="de-DE" dirty="0"/>
            </a:br>
            <a:endParaRPr lang="de-D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512CE-6F4C-4639-879F-2238876F7AD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371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5DA322-FFEB-46D8-8F83-6F93BC4BEAEC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293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265488" y="509588"/>
            <a:ext cx="3397250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512CE-6F4C-4639-879F-2238876F7ADB}" type="slidenum">
              <a:rPr lang="de-DE" smtClean="0">
                <a:solidFill>
                  <a:prstClr val="black"/>
                </a:solidFill>
              </a:rPr>
              <a:pPr/>
              <a:t>35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1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62A01-ACDE-4585-8609-C69892638A06}" type="datetime1">
              <a:rPr lang="de-DE" smtClean="0"/>
              <a:t>09.10.2020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62E-F684-4040-84CF-52A037D798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78EDF-9B83-4C23-A070-B05331763402}" type="datetime1">
              <a:rPr lang="de-DE" smtClean="0"/>
              <a:t>09.10.2020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B2C25-03BD-4FA9-BC37-500DE2A843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49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2" y="274639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27788-7731-4954-A68C-6AC6776DB25C}" type="datetime1">
              <a:rPr lang="de-DE" smtClean="0"/>
              <a:t>09.10.2020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B53D5-58A2-4CEF-878D-E37DB7A63DB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779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73CA0-5C40-4DE0-AF18-8CB8D3484A4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6B6B-0D99-4F08-A677-B36513E4925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97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F0FA1-51ED-4C41-9ED6-4D3D8E8CF0E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F25A8-2650-4A9F-8248-CCF65B2728F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26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5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95F31-1A08-42FD-91BE-29F7121C522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62730-B852-4853-AE9C-CCC49004A42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58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2C47D-4F3D-40A9-93D9-D8DEA8FFC9A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6067C-E805-474A-975B-3BC23C0AA33A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45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4E29C-60A2-4309-8BE5-47E451FB956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5FB3-87FE-4A0C-8AD9-0CF32BCF9EED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28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E4A4C-090B-4AE9-8E7B-42D5F93422F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3B12-5ADF-4B80-8025-CF65C3C0C4DE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9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89023-D96C-4C64-B813-6831D5CD215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7BCA9-2BCF-4880-A54F-570F9F35BF5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84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CA793-8110-4CDE-855E-941942B66A58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0B09-2B8A-454B-BB6F-B93CD2F1388C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1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EBEB3-888E-4236-BD5B-4D39A3E20137}" type="datetime1">
              <a:rPr lang="de-DE" smtClean="0"/>
              <a:t>09.10.2020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05C06-CC24-4B66-AEF6-00EF4131B7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42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6DCA4-6090-4502-A655-7A35D4E0FF5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993CC-E540-423C-B127-9E1C8933E27A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78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59B2B-60FE-422B-A044-7CE572D71254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E07E5-A0C8-4883-AE5E-CEC14DC6414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69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2" y="274639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B060D-E7AA-4481-9A0B-C411E9439FC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CA438-70FE-487D-BA25-BBD25E2E61E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27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62A01-ACDE-4585-8609-C69892638A0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A562E-F684-4040-84CF-52A037D7982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09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EBEB3-888E-4236-BD5B-4D39A3E2013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05C06-CC24-4B66-AEF6-00EF4131B7C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38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5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CE4A-BA5A-4295-9DCA-C864073FA27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6ACCC-383F-48D8-85B6-63541F80235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48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14D76-FB5E-4C98-80D7-CE5E8140768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644B-858C-4643-ADAC-A8D6AEB97C4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71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AA7C-8EC8-4F95-92CF-A17737043DCE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FBD2-A760-4202-AB10-D67CA8FEBF17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56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99A53-453E-4924-A4F0-833E5842D795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E7EB1-24DA-4A43-A309-D058E5A77A1B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87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61D31-ADDD-42B6-92F7-3CB4A39EE7D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B92AB-B2B9-4DBB-8DDC-A2037E330CF5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66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5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CE4A-BA5A-4295-9DCA-C864073FA27A}" type="datetime1">
              <a:rPr lang="de-DE" smtClean="0"/>
              <a:t>09.10.2020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6ACCC-383F-48D8-85B6-63541F8023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619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01E7E-4154-4315-A805-361F75AD351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CDE21-0E11-45BF-8533-F623764E6A1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77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D34C5-6214-4C7C-B935-E648E6BFAC1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ACC7C-17DB-45CF-9222-5FCED6480946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65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78EDF-9B83-4C23-A070-B0533176340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B2C25-03BD-4FA9-BC37-500DE2A84301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13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2" y="274639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27788-7731-4954-A68C-6AC6776DB25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B53D5-58A2-4CEF-878D-E37DB7A63DB3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02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14D76-FB5E-4C98-80D7-CE5E81407685}" type="datetime1">
              <a:rPr lang="de-DE" smtClean="0"/>
              <a:t>09.10.2020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644B-858C-4643-ADAC-A8D6AEB97C4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0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0AA7C-8EC8-4F95-92CF-A17737043DCE}" type="datetime1">
              <a:rPr lang="de-DE" smtClean="0"/>
              <a:t>09.10.2020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FBD2-A760-4202-AB10-D67CA8FEBF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98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99A53-453E-4924-A4F0-833E5842D795}" type="datetime1">
              <a:rPr lang="de-DE" smtClean="0"/>
              <a:t>09.10.2020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E7EB1-24DA-4A43-A309-D058E5A77A1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923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61D31-ADDD-42B6-92F7-3CB4A39EE7DD}" type="datetime1">
              <a:rPr lang="de-DE" smtClean="0"/>
              <a:t>09.10.2020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B92AB-B2B9-4DBB-8DDC-A2037E330CF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289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01E7E-4154-4315-A805-361F75AD3510}" type="datetime1">
              <a:rPr lang="de-DE" smtClean="0"/>
              <a:t>09.10.2020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CDE21-0E11-45BF-8533-F623764E6A1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48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D34C5-6214-4C7C-B935-E648E6BFAC10}" type="datetime1">
              <a:rPr lang="de-DE" smtClean="0"/>
              <a:t>09.10.2020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ACC7C-17DB-45CF-9222-5FCED64809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541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1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59CEB6-1249-42EB-87F5-6D7DD0F15526}" type="datetime1">
              <a:rPr lang="de-DE" smtClean="0"/>
              <a:t>09.10.2020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4EF3C1-8E58-4171-A21A-281275A605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1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D04F21-7665-4817-B93C-5BB91428B981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59EA50-4C60-47A4-BEEE-EE4C4646ECA9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0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1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1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59CEB6-1249-42EB-87F5-6D7DD0F1552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4EF3C1-8E58-4171-A21A-281275A6052A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1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../../../../../Pictures/2019/2019-10-07-Waldrodung-WKA-Spessart/191007-Beginn-Waldrodung.MP4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../../&#214;ffentliche%20&#196;mter-Verwaltungen/RFNP_S&#252;dhessen/RFNP%202018/Animation-Windr&#228;der-15_Bad_Orb.mp4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942" y="2"/>
            <a:ext cx="11672048" cy="71734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5" y="548682"/>
            <a:ext cx="8229600" cy="114300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Gegenwind Bad Orb e.V.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3" y="1628800"/>
            <a:ext cx="8229600" cy="2764904"/>
          </a:xfrm>
        </p:spPr>
        <p:txBody>
          <a:bodyPr/>
          <a:lstStyle/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</a:rPr>
              <a:t>Herzlich Willkommen zur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</a:rPr>
              <a:t>9. Mitgliederversammlung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</a:rPr>
              <a:t>am 25. September 2020</a:t>
            </a:r>
          </a:p>
          <a:p>
            <a:pPr marL="0" indent="0" algn="ctr">
              <a:buNone/>
            </a:pPr>
            <a:endParaRPr lang="de-DE" sz="4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de-DE" sz="8800" b="1" dirty="0">
                <a:solidFill>
                  <a:schemeClr val="bg1"/>
                </a:solidFill>
              </a:rPr>
              <a:t>E N T W U R F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DC34-D92C-40F4-B863-C60FCAF257D7}" type="datetime1">
              <a:rPr lang="de-DE" smtClean="0"/>
              <a:t>09.10.2020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5467-5A6E-41F2-8139-F100EF7E68F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09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8787" y="116632"/>
            <a:ext cx="8229600" cy="1370524"/>
          </a:xfrm>
        </p:spPr>
        <p:txBody>
          <a:bodyPr/>
          <a:lstStyle/>
          <a:p>
            <a:r>
              <a:rPr lang="de-DE" sz="3200" b="1" dirty="0"/>
              <a:t>Sechs Windkraftanlagen </a:t>
            </a:r>
            <a:r>
              <a:rPr lang="de-DE" sz="3200" b="1" dirty="0" err="1"/>
              <a:t>Roßkopf</a:t>
            </a:r>
            <a:r>
              <a:rPr lang="de-DE" sz="3200" b="1" dirty="0"/>
              <a:t> / Flörsbachtal</a:t>
            </a:r>
            <a:br>
              <a:rPr lang="de-DE" sz="3200" b="1" dirty="0"/>
            </a:br>
            <a:endParaRPr lang="de-DE" sz="3200" b="1" i="1" u="sng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7397" y="2661416"/>
            <a:ext cx="8452382" cy="3928536"/>
          </a:xfrm>
        </p:spPr>
        <p:txBody>
          <a:bodyPr/>
          <a:lstStyle/>
          <a:p>
            <a:r>
              <a:rPr lang="de-DE" sz="2400" b="1" dirty="0"/>
              <a:t>Sechs Anlagen seit August 2020 in Betrieb, </a:t>
            </a:r>
            <a:r>
              <a:rPr lang="de-DE" sz="2000" dirty="0"/>
              <a:t>vor fünf Jahren 18 Anlagen beantragt</a:t>
            </a:r>
          </a:p>
          <a:p>
            <a:r>
              <a:rPr lang="de-DE" sz="2400" b="1" dirty="0" err="1"/>
              <a:t>Juwi</a:t>
            </a:r>
            <a:r>
              <a:rPr lang="de-DE" sz="2400" b="1" dirty="0"/>
              <a:t> Errichter, Betreiber Naturenergie MKK, </a:t>
            </a:r>
            <a:r>
              <a:rPr lang="de-DE" sz="2000" dirty="0"/>
              <a:t>Enkeltochter der Kreiswerke und EVO (Energieversorgung Offenbach)</a:t>
            </a:r>
          </a:p>
          <a:p>
            <a:r>
              <a:rPr lang="de-DE" sz="2400" b="1" dirty="0"/>
              <a:t>Transporte durch B O </a:t>
            </a:r>
            <a:r>
              <a:rPr lang="de-DE" sz="2000" dirty="0"/>
              <a:t>wurden von uns kritisiert, Zustimmung durch Anwohner. Transport konnte nicht verhindert werden</a:t>
            </a:r>
          </a:p>
          <a:p>
            <a:r>
              <a:rPr lang="de-DE" sz="2400" b="1" dirty="0"/>
              <a:t>Klageverfahren läuft im Hauptverfahren, </a:t>
            </a:r>
            <a:r>
              <a:rPr lang="de-DE" sz="2000" dirty="0"/>
              <a:t>Hauptargument Raumnutzungsanalyse 2019 zu </a:t>
            </a:r>
            <a:r>
              <a:rPr lang="de-DE" sz="2000" dirty="0" err="1"/>
              <a:t>Rotmilan</a:t>
            </a:r>
            <a:r>
              <a:rPr lang="de-DE" sz="2000" dirty="0"/>
              <a:t> und Schwarzstorch von Dirk Bernd</a:t>
            </a:r>
          </a:p>
          <a:p>
            <a:r>
              <a:rPr lang="de-DE" sz="2400" b="1" dirty="0"/>
              <a:t>Anfang September Einweihungsfeier bei der EVO in Offenbach  </a:t>
            </a:r>
            <a:r>
              <a:rPr lang="de-DE" sz="2400" b="1" dirty="0">
                <a:hlinkClick r:id="rId2" action="ppaction://hlinkfile"/>
              </a:rPr>
              <a:t>Die Waldrodung beginnt</a:t>
            </a:r>
            <a:endParaRPr lang="de-DE" sz="24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50D658-1E84-4B49-9127-9471FC5B8A4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F25A8-2650-4A9F-8248-CCF65B2728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feil nach rechts 6">
            <a:hlinkClick r:id="rId2" action="ppaction://hlinkfile"/>
          </p:cNvPr>
          <p:cNvSpPr/>
          <p:nvPr/>
        </p:nvSpPr>
        <p:spPr>
          <a:xfrm>
            <a:off x="4067944" y="6066329"/>
            <a:ext cx="720080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42133"/>
            <a:ext cx="2756587" cy="155058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812" y="1059361"/>
            <a:ext cx="2756587" cy="15505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23" y="1076590"/>
            <a:ext cx="2695330" cy="151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38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8788" y="188640"/>
            <a:ext cx="8229600" cy="562074"/>
          </a:xfrm>
        </p:spPr>
        <p:txBody>
          <a:bodyPr/>
          <a:lstStyle/>
          <a:p>
            <a:r>
              <a:rPr lang="de-DE" sz="3200" b="1" dirty="0">
                <a:solidFill>
                  <a:prstClr val="black"/>
                </a:solidFill>
              </a:rPr>
              <a:t>Sechs Windkraftanlagen </a:t>
            </a:r>
            <a:r>
              <a:rPr lang="de-DE" sz="3200" b="1" dirty="0" err="1">
                <a:solidFill>
                  <a:prstClr val="black"/>
                </a:solidFill>
              </a:rPr>
              <a:t>Roßkopf</a:t>
            </a:r>
            <a:r>
              <a:rPr lang="de-DE" sz="3200" b="1" dirty="0">
                <a:solidFill>
                  <a:prstClr val="black"/>
                </a:solidFill>
              </a:rPr>
              <a:t> / Flörsbachtal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112" y="836712"/>
            <a:ext cx="8568952" cy="5832648"/>
          </a:xfrm>
        </p:spPr>
        <p:txBody>
          <a:bodyPr/>
          <a:lstStyle/>
          <a:p>
            <a:r>
              <a:rPr lang="de-DE" sz="2400" b="1" u="sng" dirty="0"/>
              <a:t>Lt. </a:t>
            </a:r>
            <a:r>
              <a:rPr lang="de-DE" sz="2400" b="1" u="sng" dirty="0" err="1"/>
              <a:t>Juwi</a:t>
            </a:r>
            <a:r>
              <a:rPr lang="de-DE" sz="2400" b="1" u="sng" dirty="0"/>
              <a:t> werden 50 Mill. Kilowattstunden Strom pro Jahr erzeugt   </a:t>
            </a:r>
            <a:br>
              <a:rPr lang="de-DE" sz="2400" b="1" u="sng" dirty="0"/>
            </a:br>
            <a:r>
              <a:rPr lang="de-DE" sz="1000" b="1" u="sng" dirty="0"/>
              <a:t>.</a:t>
            </a:r>
            <a:br>
              <a:rPr lang="de-DE" sz="2400" b="1" u="sng" dirty="0"/>
            </a:br>
            <a:r>
              <a:rPr lang="de-DE" sz="2400" b="1" dirty="0">
                <a:sym typeface="Wingdings" panose="05000000000000000000" pitchFamily="2" charset="2"/>
              </a:rPr>
              <a:t> falsch: Unter den gegebenen Windverhältnissen wird vielleicht etwas mehr als die Hälfte dieses Betrages erzeugt</a:t>
            </a:r>
            <a:br>
              <a:rPr lang="de-DE" sz="2400" b="1" dirty="0">
                <a:sym typeface="Wingdings" panose="05000000000000000000" pitchFamily="2" charset="2"/>
              </a:rPr>
            </a:br>
            <a:r>
              <a:rPr lang="de-DE" sz="1000" b="1" dirty="0">
                <a:sym typeface="Wingdings" panose="05000000000000000000" pitchFamily="2" charset="2"/>
              </a:rPr>
              <a:t>.</a:t>
            </a:r>
            <a:br>
              <a:rPr lang="de-DE" sz="2400" b="1" dirty="0">
                <a:sym typeface="Wingdings" panose="05000000000000000000" pitchFamily="2" charset="2"/>
              </a:rPr>
            </a:br>
            <a:r>
              <a:rPr lang="de-DE" sz="2400" b="1" dirty="0">
                <a:sym typeface="Wingdings" panose="05000000000000000000" pitchFamily="2" charset="2"/>
              </a:rPr>
              <a:t>bereits absehbar, dass die Anlagen mit Verlust arbeiten werden</a:t>
            </a:r>
            <a:br>
              <a:rPr lang="de-DE" sz="2400" b="1" dirty="0">
                <a:sym typeface="Wingdings" panose="05000000000000000000" pitchFamily="2" charset="2"/>
              </a:rPr>
            </a:br>
            <a:r>
              <a:rPr lang="de-DE" sz="1400" b="1" dirty="0">
                <a:sym typeface="Wingdings" panose="05000000000000000000" pitchFamily="2" charset="2"/>
              </a:rPr>
              <a:t>.</a:t>
            </a:r>
          </a:p>
          <a:p>
            <a:r>
              <a:rPr lang="de-DE" sz="2400" b="1" u="sng" dirty="0" err="1">
                <a:sym typeface="Wingdings" panose="05000000000000000000" pitchFamily="2" charset="2"/>
              </a:rPr>
              <a:t>Juwi</a:t>
            </a:r>
            <a:r>
              <a:rPr lang="de-DE" sz="2400" b="1" u="sng" dirty="0">
                <a:sym typeface="Wingdings" panose="05000000000000000000" pitchFamily="2" charset="2"/>
              </a:rPr>
              <a:t> schreibt von einer „naturverträglichen Stromgewinnung in Wirtschaftswäldern“</a:t>
            </a:r>
            <a:br>
              <a:rPr lang="de-DE" sz="2400" b="1" u="sng" dirty="0">
                <a:sym typeface="Wingdings" panose="05000000000000000000" pitchFamily="2" charset="2"/>
              </a:rPr>
            </a:br>
            <a:r>
              <a:rPr lang="de-DE" sz="1000" b="1" u="sng" dirty="0">
                <a:sym typeface="Wingdings" panose="05000000000000000000" pitchFamily="2" charset="2"/>
              </a:rPr>
              <a:t>.</a:t>
            </a:r>
            <a:br>
              <a:rPr lang="de-DE" sz="2400" b="1" u="sng" dirty="0">
                <a:sym typeface="Wingdings" panose="05000000000000000000" pitchFamily="2" charset="2"/>
              </a:rPr>
            </a:br>
            <a:r>
              <a:rPr lang="de-DE" sz="2400" b="1" dirty="0">
                <a:sym typeface="Wingdings" panose="05000000000000000000" pitchFamily="2" charset="2"/>
              </a:rPr>
              <a:t> falsch: Rund fünf Hektar Wald wurden gerodet und über 100.000 Tonnen Basalt wandelten die Waldwege zur Autobahn</a:t>
            </a:r>
            <a:br>
              <a:rPr lang="de-DE" sz="2400" b="1" dirty="0">
                <a:sym typeface="Wingdings" panose="05000000000000000000" pitchFamily="2" charset="2"/>
              </a:rPr>
            </a:br>
            <a:r>
              <a:rPr lang="de-DE" sz="1000" b="1" dirty="0">
                <a:sym typeface="Wingdings" panose="05000000000000000000" pitchFamily="2" charset="2"/>
              </a:rPr>
              <a:t>.</a:t>
            </a:r>
            <a:br>
              <a:rPr lang="de-DE" sz="2400" b="1" dirty="0">
                <a:sym typeface="Wingdings" panose="05000000000000000000" pitchFamily="2" charset="2"/>
              </a:rPr>
            </a:br>
            <a:r>
              <a:rPr lang="de-DE" sz="2400" b="1" dirty="0">
                <a:sym typeface="Wingdings" panose="05000000000000000000" pitchFamily="2" charset="2"/>
              </a:rPr>
              <a:t> Raumnutzungsanalyse 2019 ergab, dass das Waldgebiet </a:t>
            </a:r>
            <a:r>
              <a:rPr lang="de-DE" sz="2400" b="1" dirty="0" err="1">
                <a:sym typeface="Wingdings" panose="05000000000000000000" pitchFamily="2" charset="2"/>
              </a:rPr>
              <a:t>Habitatsgebiet</a:t>
            </a:r>
            <a:r>
              <a:rPr lang="de-DE" sz="2400" b="1" dirty="0">
                <a:sym typeface="Wingdings" panose="05000000000000000000" pitchFamily="2" charset="2"/>
              </a:rPr>
              <a:t> für strenggeschützte Vogelarten ist (</a:t>
            </a:r>
            <a:r>
              <a:rPr lang="de-DE" sz="2400" b="1" dirty="0" err="1">
                <a:sym typeface="Wingdings" panose="05000000000000000000" pitchFamily="2" charset="2"/>
              </a:rPr>
              <a:t>Rotmilan</a:t>
            </a:r>
            <a:r>
              <a:rPr lang="de-DE" sz="2400" b="1" dirty="0">
                <a:sym typeface="Wingdings" panose="05000000000000000000" pitchFamily="2" charset="2"/>
              </a:rPr>
              <a:t>, Schwarzstorch, Mäusebussard)</a:t>
            </a:r>
            <a:endParaRPr lang="de-DE" sz="24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3F0FA1-51ED-4C41-9ED6-4D3D8E8CF0E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F25A8-2650-4A9F-8248-CCF65B2728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4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type="ctrTitle"/>
          </p:nvPr>
        </p:nvSpPr>
        <p:spPr>
          <a:xfrm>
            <a:off x="323528" y="1412776"/>
            <a:ext cx="8278688" cy="5097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Verluste lt. Jahresabschlüssen der Kreiswerke Main-Kinzig GmbH</a:t>
            </a:r>
          </a:p>
          <a:p>
            <a:pPr marL="0" indent="0">
              <a:buNone/>
            </a:pP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	2014		621.464,49 €</a:t>
            </a:r>
          </a:p>
          <a:p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	2015		364.123,69 €</a:t>
            </a:r>
            <a:b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	2016		512.113,47 € </a:t>
            </a:r>
            <a:b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	2017                     114.137,75 € </a:t>
            </a:r>
            <a:br>
              <a:rPr lang="de-DE" sz="18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2018   wieder Verlust        </a:t>
            </a:r>
            <a:r>
              <a:rPr lang="de-DE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159.886,39 €</a:t>
            </a:r>
            <a:br>
              <a:rPr lang="de-DE" sz="18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31.12.2018 Verlust          1.771.725,79 € </a:t>
            </a:r>
            <a:b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	             		</a:t>
            </a:r>
            <a:endParaRPr lang="de-DE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de-DE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Verluste  1.772. Mio. € trotz jahrelangem Betrieb bei Abschaltverpflichtung</a:t>
            </a:r>
          </a:p>
          <a:p>
            <a:pPr marL="0" indent="0" algn="l">
              <a:buNone/>
            </a:pPr>
            <a:endParaRPr lang="de-DE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de-DE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Erzwungene Montage von </a:t>
            </a:r>
            <a:r>
              <a:rPr lang="de-DE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Hinterkantenkämmen</a:t>
            </a:r>
            <a:r>
              <a:rPr lang="de-DE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, da Nachtbetrieb  zu laut</a:t>
            </a:r>
          </a:p>
          <a:p>
            <a:pPr marL="0" indent="0" algn="l">
              <a:buNone/>
            </a:pPr>
            <a:endParaRPr lang="de-DE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de-DE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Fehlende Windhöffigkeit im Mittelgebirgswald = schlechte Auslastung</a:t>
            </a:r>
          </a:p>
          <a:p>
            <a:pPr marL="0" indent="0" algn="l">
              <a:buNone/>
            </a:pPr>
            <a:endParaRPr lang="de-DE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04963" y="371453"/>
            <a:ext cx="755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Betriebswirtschaftliche Ergebnisse der 3 WKA          Neudorf</a:t>
            </a:r>
            <a:br>
              <a:rPr lang="de-DE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dirty="0">
              <a:solidFill>
                <a:prstClr val="black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04963" y="1124744"/>
            <a:ext cx="784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5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290638"/>
            <a:ext cx="69342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r>
              <a:rPr lang="de-DE" sz="2400" b="1" dirty="0">
                <a:solidFill>
                  <a:prstClr val="black"/>
                </a:solidFill>
              </a:rPr>
              <a:t>Bericht des Vorstands </a:t>
            </a:r>
            <a:br>
              <a:rPr lang="de-DE" sz="2400" b="1" dirty="0">
                <a:solidFill>
                  <a:prstClr val="black"/>
                </a:solidFill>
              </a:rPr>
            </a:br>
            <a:r>
              <a:rPr lang="de-DE" sz="2800" b="1" dirty="0"/>
              <a:t>Windkraftanlagen Regierungsbezirk Darmstadt, August 2020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672731" y="2168350"/>
            <a:ext cx="3351495" cy="120032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Die Anzahl beinhaltet jeweils die </a:t>
            </a:r>
          </a:p>
          <a:p>
            <a:r>
              <a:rPr lang="de-DE" b="1" dirty="0"/>
              <a:t>gebauten, genehmigten und </a:t>
            </a:r>
          </a:p>
          <a:p>
            <a:r>
              <a:rPr lang="de-DE" b="1" dirty="0"/>
              <a:t>Beantragten Windkraftwerke.</a:t>
            </a:r>
          </a:p>
          <a:p>
            <a:r>
              <a:rPr lang="de-DE" b="1" dirty="0"/>
              <a:t>Gesamtzahl in Südhessen 279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8F714-D003-4FE0-B67D-61A25AEE1CE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3528" y="5877272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Ca. 50 Prozent aller Windkraftanlagen in Südhessen befinden sich im </a:t>
            </a:r>
          </a:p>
          <a:p>
            <a:r>
              <a:rPr lang="de-DE" b="1" dirty="0"/>
              <a:t>östlichen Main-Kinzig-Kreis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380312" y="5877272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/>
              <a:t>Quelle: </a:t>
            </a:r>
          </a:p>
          <a:p>
            <a:r>
              <a:rPr lang="de-DE" sz="900" dirty="0"/>
              <a:t>Regierungspräsidium Darmstadt</a:t>
            </a:r>
          </a:p>
        </p:txBody>
      </p:sp>
    </p:spTree>
    <p:extLst>
      <p:ext uri="{BB962C8B-B14F-4D97-AF65-F5344CB8AC3E}">
        <p14:creationId xmlns:p14="http://schemas.microsoft.com/office/powerpoint/2010/main" val="1738512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0" y="274638"/>
            <a:ext cx="8640961" cy="922114"/>
          </a:xfrm>
        </p:spPr>
        <p:txBody>
          <a:bodyPr/>
          <a:lstStyle/>
          <a:p>
            <a:r>
              <a:rPr lang="de-DE" sz="2400" b="1" dirty="0">
                <a:solidFill>
                  <a:prstClr val="black"/>
                </a:solidFill>
              </a:rPr>
              <a:t>Windkraftanlagen Regierungsbezirk Darmstadt, Februar 2020</a:t>
            </a:r>
            <a:endParaRPr lang="de-DE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1" y="1700808"/>
            <a:ext cx="8861493" cy="413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95CD67-6A1A-4DB6-B17E-09799B70A2C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11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9822"/>
            <a:ext cx="6588225" cy="687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3096344" cy="4162474"/>
          </a:xfrm>
        </p:spPr>
        <p:txBody>
          <a:bodyPr/>
          <a:lstStyle/>
          <a:p>
            <a:r>
              <a:rPr lang="de-DE" sz="3200" b="1" dirty="0">
                <a:solidFill>
                  <a:prstClr val="black"/>
                </a:solidFill>
              </a:rPr>
              <a:t>Genehmigter Regionaler Flächen-</a:t>
            </a:r>
            <a:br>
              <a:rPr lang="de-DE" sz="3200" b="1" dirty="0">
                <a:solidFill>
                  <a:prstClr val="black"/>
                </a:solidFill>
              </a:rPr>
            </a:br>
            <a:r>
              <a:rPr lang="de-DE" sz="3200" b="1" dirty="0">
                <a:solidFill>
                  <a:prstClr val="black"/>
                </a:solidFill>
              </a:rPr>
              <a:t>nutzungsplan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2D4F07-CCC2-4DA8-8D30-F94B5E2F2CE8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17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Animation WKA Vorrangfläche 304,</a:t>
            </a:r>
            <a:br>
              <a:rPr lang="de-DE" sz="3200" dirty="0"/>
            </a:br>
            <a:r>
              <a:rPr lang="de-DE" sz="3200" dirty="0"/>
              <a:t>veranlasst von der Regionalversammlung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E4A4C-090B-4AE9-8E7B-42D5F93422F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34" y="1412776"/>
            <a:ext cx="8358330" cy="489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feil nach rechts 6">
            <a:hlinkClick r:id="rId3" action="ppaction://hlinkfile"/>
          </p:cNvPr>
          <p:cNvSpPr/>
          <p:nvPr/>
        </p:nvSpPr>
        <p:spPr>
          <a:xfrm>
            <a:off x="3595180" y="580526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743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706090"/>
          </a:xfrm>
        </p:spPr>
        <p:txBody>
          <a:bodyPr/>
          <a:lstStyle/>
          <a:p>
            <a:r>
              <a:rPr lang="de-DE" sz="2400" b="1" dirty="0"/>
              <a:t>Windvorrangfläche 2-304 und Weißflache 2-932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E4A4C-090B-4AE9-8E7B-42D5F93422F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078213"/>
            <a:ext cx="8748464" cy="492420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932040" y="1340768"/>
            <a:ext cx="363355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2-304 stößt an WSG </a:t>
            </a:r>
            <a:r>
              <a:rPr lang="de-DE" b="1" dirty="0" err="1"/>
              <a:t>Orbtalquellen</a:t>
            </a:r>
            <a:r>
              <a:rPr lang="de-DE" b="1" dirty="0"/>
              <a:t>, </a:t>
            </a:r>
          </a:p>
          <a:p>
            <a:r>
              <a:rPr lang="de-DE" b="1" dirty="0"/>
              <a:t>an Golfplatz Bad Orb </a:t>
            </a:r>
            <a:r>
              <a:rPr lang="de-DE" b="1" dirty="0" err="1"/>
              <a:t>Jossgrund</a:t>
            </a:r>
            <a:r>
              <a:rPr lang="de-DE" b="1" dirty="0"/>
              <a:t> und </a:t>
            </a:r>
          </a:p>
          <a:p>
            <a:r>
              <a:rPr lang="de-DE" b="1" dirty="0"/>
              <a:t>ist nur 350m vom Vogelschutzgebiet</a:t>
            </a:r>
          </a:p>
          <a:p>
            <a:r>
              <a:rPr lang="de-DE" b="1" dirty="0"/>
              <a:t>„Spessart bei Bad Orb“ entfernt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3323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74644"/>
            <a:ext cx="8229600" cy="656173"/>
          </a:xfrm>
        </p:spPr>
        <p:txBody>
          <a:bodyPr>
            <a:normAutofit fontScale="90000"/>
          </a:bodyPr>
          <a:lstStyle/>
          <a:p>
            <a:r>
              <a:rPr lang="de-DE" sz="2800" b="1" dirty="0"/>
              <a:t>Gültiger FNP </a:t>
            </a:r>
            <a:r>
              <a:rPr lang="de-DE" sz="2800" b="1" dirty="0" err="1"/>
              <a:t>Biebergemünd</a:t>
            </a:r>
            <a:r>
              <a:rPr lang="de-DE" sz="2800" b="1" dirty="0"/>
              <a:t> – </a:t>
            </a:r>
            <a:br>
              <a:rPr lang="de-DE" sz="2800" b="1" dirty="0"/>
            </a:br>
            <a:r>
              <a:rPr lang="de-DE" sz="2800" b="1" dirty="0"/>
              <a:t>vergleichbar mit Vorrangfläche 2-932, 123 ha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4316"/>
            <a:ext cx="8640959" cy="533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5467-5A6E-41F2-8139-F100EF7E68F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8136904" cy="792088"/>
          </a:xfrm>
        </p:spPr>
        <p:txBody>
          <a:bodyPr/>
          <a:lstStyle/>
          <a:p>
            <a:r>
              <a:rPr lang="de-DE" sz="3200" b="1" dirty="0">
                <a:solidFill>
                  <a:prstClr val="black"/>
                </a:solidFill>
              </a:rPr>
              <a:t>Genehmigter Regionaler Flächennutzungsplan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6440F-84ED-46F8-8BE0-D514C8250F39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3723"/>
            <a:ext cx="7857853" cy="572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573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1572"/>
            <a:ext cx="8229600" cy="1143000"/>
          </a:xfrm>
        </p:spPr>
        <p:txBody>
          <a:bodyPr>
            <a:noAutofit/>
          </a:bodyPr>
          <a:lstStyle/>
          <a:p>
            <a:r>
              <a:rPr lang="de-DE" sz="3200" b="1" dirty="0"/>
              <a:t>Jahreshauptversammlung </a:t>
            </a:r>
            <a:br>
              <a:rPr lang="de-DE" sz="3200" b="1" dirty="0"/>
            </a:br>
            <a:r>
              <a:rPr lang="de-DE" sz="3200" b="1" dirty="0"/>
              <a:t>Gegenwind Bad Orb am 12. April 2019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8788" y="1124744"/>
            <a:ext cx="8229600" cy="5661248"/>
          </a:xfrm>
        </p:spPr>
        <p:txBody>
          <a:bodyPr>
            <a:normAutofit fontScale="47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Begrüßung durch den 1.Vorsitzenden 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Feststellung der ordnungsgemäßen Ladung und der Beschlussfähigkeit</a:t>
            </a:r>
          </a:p>
          <a:p>
            <a:pPr marL="514350" lvl="0" indent="-514350">
              <a:buFont typeface="+mj-lt"/>
              <a:buAutoNum type="arabicPeriod"/>
            </a:pP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Bekanntmachung und Genehmigung des Protokolls der letzten Jahreshauptversammlung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Bericht des Vorstands</a:t>
            </a:r>
          </a:p>
          <a:p>
            <a:pPr marL="914400" lvl="1" indent="-514350">
              <a:buFont typeface="+mj-lt"/>
              <a:buAutoNum type="alphaLcPeriod"/>
            </a:pPr>
            <a:r>
              <a:rPr lang="de-DE" b="1" dirty="0"/>
              <a:t>Was geschah im Berichtszeitraum?</a:t>
            </a:r>
          </a:p>
          <a:p>
            <a:pPr marL="914400" lvl="1" indent="-514350">
              <a:buFont typeface="+mj-lt"/>
              <a:buAutoNum type="alphaLcPeriod"/>
            </a:pPr>
            <a:r>
              <a:rPr lang="de-DE" b="1" dirty="0"/>
              <a:t>Sechs WKA </a:t>
            </a:r>
            <a:r>
              <a:rPr lang="de-DE" b="1" dirty="0" err="1"/>
              <a:t>Roßkopf</a:t>
            </a:r>
            <a:endParaRPr lang="de-DE" b="1" dirty="0"/>
          </a:p>
          <a:p>
            <a:pPr marL="914400" lvl="1" indent="-514350">
              <a:buFont typeface="+mj-lt"/>
              <a:buAutoNum type="alphaLcPeriod"/>
            </a:pPr>
            <a:r>
              <a:rPr lang="de-DE" b="1" dirty="0"/>
              <a:t>Windkraft im östlichen MKK</a:t>
            </a:r>
          </a:p>
          <a:p>
            <a:pPr marL="914400" lvl="1" indent="-514350">
              <a:buFont typeface="+mj-lt"/>
              <a:buAutoNum type="alphaLcPeriod"/>
            </a:pPr>
            <a:r>
              <a:rPr lang="de-DE" b="1" dirty="0" err="1"/>
              <a:t>Teilplan</a:t>
            </a:r>
            <a:r>
              <a:rPr lang="de-DE" b="1" dirty="0"/>
              <a:t> Erneuerbare Energien</a:t>
            </a:r>
          </a:p>
          <a:p>
            <a:pPr marL="914400" lvl="1" indent="-514350">
              <a:buFont typeface="+mj-lt"/>
              <a:buAutoNum type="alphaLcPeriod"/>
            </a:pPr>
            <a:r>
              <a:rPr lang="de-DE" b="1" dirty="0"/>
              <a:t>Vernunftkraft Main-Kinzig / Naturpark Spessart</a:t>
            </a:r>
          </a:p>
          <a:p>
            <a:pPr marL="914400" lvl="1" indent="-514350">
              <a:buFont typeface="+mj-lt"/>
              <a:buAutoNum type="alphaLcPeriod"/>
            </a:pPr>
            <a:r>
              <a:rPr lang="de-DE" b="1" dirty="0"/>
              <a:t>Eine Abschweifung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Jahresabschlussbericht des Schatzmeisters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Bericht der Kassenprüfer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Entlastung des Vorstands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Wahl von zwei Kassenprüfer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Anträge</a:t>
            </a:r>
            <a:br>
              <a:rPr lang="de-DE" b="1" dirty="0"/>
            </a:br>
            <a:endParaRPr lang="de-DE" b="1" dirty="0"/>
          </a:p>
          <a:p>
            <a:pPr marL="514350" indent="-514350">
              <a:buFont typeface="+mj-lt"/>
              <a:buAutoNum type="arabicPeriod"/>
            </a:pPr>
            <a:r>
              <a:rPr lang="de-DE" b="1" dirty="0"/>
              <a:t>Aussprache, Sonstiges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6AAA4-2D6C-4FB2-9387-E4CC4784DE3F}" type="datetime1">
              <a:rPr lang="de-DE" smtClean="0"/>
              <a:t>09.10.2020</a:t>
            </a:fld>
            <a:fld id="{E71ABC63-76DC-4151-81D6-DFA20B16E749}" type="slidenum">
              <a:rPr lang="de-DE" smtClean="0"/>
              <a:t>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5467-5A6E-41F2-8139-F100EF7E68F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9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698" y="764704"/>
            <a:ext cx="4330823" cy="634082"/>
          </a:xfrm>
        </p:spPr>
        <p:txBody>
          <a:bodyPr/>
          <a:lstStyle/>
          <a:p>
            <a:r>
              <a:rPr lang="de-DE" sz="3200" b="1" dirty="0"/>
              <a:t>Weißflächen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217104" y="3140968"/>
            <a:ext cx="8712968" cy="2808312"/>
          </a:xfrm>
        </p:spPr>
        <p:txBody>
          <a:bodyPr/>
          <a:lstStyle/>
          <a:p>
            <a:r>
              <a:rPr lang="de-DE" sz="2400" b="1" dirty="0"/>
              <a:t>Was sind Weißflächen?</a:t>
            </a:r>
            <a:br>
              <a:rPr lang="de-DE" sz="2400" b="1" dirty="0"/>
            </a:br>
            <a:r>
              <a:rPr lang="de-DE" sz="2400" b="1" dirty="0"/>
              <a:t>Der TPEE 2019 enthält </a:t>
            </a:r>
            <a:r>
              <a:rPr lang="de-DE" sz="2400" b="1" dirty="0" err="1"/>
              <a:t>unbeplante</a:t>
            </a:r>
            <a:r>
              <a:rPr lang="de-DE" sz="2400" b="1" dirty="0"/>
              <a:t> Flächen, sogenannte Weißflächen. Sie sind weder als Vorranggebiete zur Nutzung der Windenergie festgelegt, noch gehören sie zum Ausschlussraum.</a:t>
            </a:r>
          </a:p>
          <a:p>
            <a:r>
              <a:rPr lang="de-DE" sz="2400" b="1" dirty="0"/>
              <a:t>Im TPEE Hessen Süd existieren 88 Weißflächen. Entscheidung ob Vorrangfläche oder nicht im Herbst 2021</a:t>
            </a:r>
          </a:p>
          <a:p>
            <a:r>
              <a:rPr lang="de-DE" sz="2400" b="1" dirty="0"/>
              <a:t>Rückfrage beim RP ergab, dass um Bad Orb und im Spessart wohl keine Weißflächen zu Vorranggebieten erklärt werden.</a:t>
            </a:r>
          </a:p>
          <a:p>
            <a:endParaRPr lang="de-DE" sz="24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E4A4C-090B-4AE9-8E7B-42D5F93422F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05" y="158083"/>
            <a:ext cx="4352638" cy="327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976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8788" y="188640"/>
            <a:ext cx="8229600" cy="634082"/>
          </a:xfrm>
        </p:spPr>
        <p:txBody>
          <a:bodyPr/>
          <a:lstStyle/>
          <a:p>
            <a:r>
              <a:rPr lang="de-DE" sz="3200" b="1" dirty="0"/>
              <a:t>Hessenforst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51520" y="908720"/>
            <a:ext cx="8783388" cy="4525963"/>
          </a:xfrm>
        </p:spPr>
        <p:txBody>
          <a:bodyPr/>
          <a:lstStyle/>
          <a:p>
            <a:r>
              <a:rPr lang="de-DE" sz="2400" b="1" dirty="0"/>
              <a:t>Bisher respektierte Hessenforst die Interessen von Kommunen, die auf ihrer Gemarkung keine WKA wollen. </a:t>
            </a:r>
            <a:br>
              <a:rPr lang="de-DE" sz="2400" b="1" dirty="0"/>
            </a:br>
            <a:r>
              <a:rPr lang="de-DE" sz="2400" b="1" dirty="0"/>
              <a:t>Gilt diese Haltung heute noch?</a:t>
            </a:r>
            <a:br>
              <a:rPr lang="de-DE" sz="2400" b="1" dirty="0"/>
            </a:br>
            <a:r>
              <a:rPr lang="de-DE" sz="1000" b="1" dirty="0"/>
              <a:t>.</a:t>
            </a:r>
          </a:p>
          <a:p>
            <a:r>
              <a:rPr lang="de-DE" sz="2400" b="1" dirty="0"/>
              <a:t>Aussage Michael </a:t>
            </a:r>
            <a:r>
              <a:rPr lang="de-DE" sz="2400" b="1" dirty="0" err="1"/>
              <a:t>Gerst</a:t>
            </a:r>
            <a:r>
              <a:rPr lang="de-DE" sz="2400" b="1" dirty="0"/>
              <a:t>, Leiter Landesbetrieb Hessenforst: Wenn </a:t>
            </a:r>
            <a:r>
              <a:rPr lang="de-DE" sz="2400" b="1" dirty="0" err="1"/>
              <a:t>Teilplan</a:t>
            </a:r>
            <a:r>
              <a:rPr lang="de-DE" sz="2400" b="1" dirty="0"/>
              <a:t> Erneuerbare Energie rechtswirksam, ist dieser Plan die demokratisch zustande gekommene Rechtsgrundlage!  </a:t>
            </a:r>
            <a:br>
              <a:rPr lang="de-DE" sz="2400" b="1" dirty="0"/>
            </a:br>
            <a:r>
              <a:rPr lang="de-DE" sz="1000" b="1" dirty="0"/>
              <a:t>.</a:t>
            </a:r>
          </a:p>
          <a:p>
            <a:r>
              <a:rPr lang="de-DE" sz="2400" b="1" dirty="0"/>
              <a:t>Wie reagiert Hessenforst zukünftig, wenn Investoren auf Vorrangflächen bauen wollen, welche Hessenforst gehören und sich unserem Gemeindegebiet befinden?</a:t>
            </a:r>
            <a:br>
              <a:rPr lang="de-DE" sz="2400" b="1" dirty="0"/>
            </a:br>
            <a:br>
              <a:rPr lang="de-DE" sz="2400" b="1" dirty="0"/>
            </a:br>
            <a:r>
              <a:rPr lang="de-DE" sz="2600" b="1" dirty="0"/>
              <a:t>Stadtverordnetenversammlung Bad Orb sprach sich per Beschluss 2 x gegen Bau von WKA auf Gemeindegebiet aus!</a:t>
            </a:r>
          </a:p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E4A4C-090B-4AE9-8E7B-42D5F93422F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33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8788" y="188640"/>
            <a:ext cx="5625380" cy="634082"/>
          </a:xfrm>
        </p:spPr>
        <p:txBody>
          <a:bodyPr/>
          <a:lstStyle/>
          <a:p>
            <a:r>
              <a:rPr lang="de-DE" sz="3200" b="1" dirty="0"/>
              <a:t>Hessenforst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95536" y="908720"/>
            <a:ext cx="8488142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Antworten auf Parlamentarische Anfrage von MdL Rene Rock, FDP:</a:t>
            </a:r>
          </a:p>
          <a:p>
            <a:r>
              <a:rPr lang="de-DE" sz="2400" b="1" dirty="0"/>
              <a:t>Hessenforst erhielt 2019  5,7 M€ Pacht für Windkraftflächen</a:t>
            </a:r>
            <a:br>
              <a:rPr lang="de-DE" sz="2400" b="1" dirty="0"/>
            </a:br>
            <a:endParaRPr lang="de-DE" sz="2400" b="1" dirty="0"/>
          </a:p>
          <a:p>
            <a:r>
              <a:rPr lang="de-DE" sz="2400" b="1" dirty="0"/>
              <a:t>Stand Juni 2020 existierten 74 Gestattungsverträge für Bau und Betrieb von Windkraftanlagen in hessischen Forsten</a:t>
            </a:r>
            <a:br>
              <a:rPr lang="de-DE" sz="2400" b="1" dirty="0"/>
            </a:br>
            <a:endParaRPr lang="de-DE" sz="2400" b="1" dirty="0"/>
          </a:p>
          <a:p>
            <a:r>
              <a:rPr lang="de-DE" sz="2400" b="1" dirty="0"/>
              <a:t>Verpachtet sind </a:t>
            </a:r>
            <a:br>
              <a:rPr lang="de-DE" sz="2400" b="1" dirty="0"/>
            </a:br>
            <a:r>
              <a:rPr lang="de-DE" sz="2400" b="1" dirty="0"/>
              <a:t>ca. 6.400 Hektar</a:t>
            </a:r>
            <a:br>
              <a:rPr lang="de-DE" sz="2400" b="1" dirty="0"/>
            </a:br>
            <a:r>
              <a:rPr lang="de-DE" sz="2400" b="1" dirty="0"/>
              <a:t> Waldflächen</a:t>
            </a:r>
          </a:p>
          <a:p>
            <a:pPr marL="0" indent="0">
              <a:buNone/>
            </a:pPr>
            <a:r>
              <a:rPr lang="de-DE" sz="2400" b="1" dirty="0"/>
              <a:t> </a:t>
            </a:r>
            <a:endParaRPr lang="de-DE" sz="2600" b="1" dirty="0"/>
          </a:p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E4A4C-090B-4AE9-8E7B-42D5F93422F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10" y="3501008"/>
            <a:ext cx="5621868" cy="316835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95536" y="5805264"/>
            <a:ext cx="2591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Windkraftwerke </a:t>
            </a:r>
            <a:r>
              <a:rPr lang="de-DE" b="1" dirty="0" err="1">
                <a:solidFill>
                  <a:schemeClr val="tx2"/>
                </a:solidFill>
              </a:rPr>
              <a:t>Roßkopf</a:t>
            </a:r>
            <a:endParaRPr lang="de-DE" b="1" dirty="0">
              <a:solidFill>
                <a:schemeClr val="tx2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2699792" y="5445224"/>
            <a:ext cx="864096" cy="43204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998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1100" y="260648"/>
            <a:ext cx="878497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>
                <a:solidFill>
                  <a:prstClr val="black"/>
                </a:solidFill>
                <a:ea typeface="+mj-ea"/>
                <a:cs typeface="+mj-cs"/>
              </a:rPr>
              <a:t>Dachverband </a:t>
            </a:r>
          </a:p>
          <a:p>
            <a:pPr marL="0" indent="0" algn="ctr">
              <a:buNone/>
            </a:pPr>
            <a:r>
              <a:rPr lang="de-DE" b="1" dirty="0">
                <a:solidFill>
                  <a:prstClr val="black"/>
                </a:solidFill>
                <a:ea typeface="+mj-ea"/>
                <a:cs typeface="+mj-cs"/>
              </a:rPr>
              <a:t>Gegenwind MKK / Naturpark Spessart</a:t>
            </a:r>
          </a:p>
          <a:p>
            <a:pPr marL="0" indent="0" algn="ctr">
              <a:buNone/>
            </a:pPr>
            <a:r>
              <a:rPr lang="de-DE" b="1" dirty="0">
                <a:solidFill>
                  <a:prstClr val="black"/>
                </a:solidFill>
                <a:ea typeface="+mj-ea"/>
                <a:cs typeface="+mj-cs"/>
              </a:rPr>
              <a:t>hat sich zu einem Verein weiterentwickelt:</a:t>
            </a:r>
          </a:p>
          <a:p>
            <a:pPr marL="0" indent="0" algn="ctr">
              <a:buNone/>
            </a:pPr>
            <a:r>
              <a:rPr lang="de-DE" b="1" dirty="0">
                <a:solidFill>
                  <a:prstClr val="black"/>
                </a:solidFill>
                <a:ea typeface="+mj-ea"/>
                <a:cs typeface="+mj-cs"/>
              </a:rPr>
              <a:t>„Vernunftkraft Main-Kinzig/Naturpark Spessart“</a:t>
            </a:r>
            <a:endParaRPr lang="de-DE" b="1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49394E-79B8-4BD6-9602-3DB7AB19C6D1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F25A8-2650-4A9F-8248-CCF65B2728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18527"/>
            <a:ext cx="1978861" cy="199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149" y="2989183"/>
            <a:ext cx="1619195" cy="202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989183"/>
            <a:ext cx="1687419" cy="202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630" y="2979312"/>
            <a:ext cx="1693034" cy="203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95536" y="5301208"/>
            <a:ext cx="852278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Rolf Zimmermann             Dr. Eckhard Kuck        Harald Krostewitz        Heinz Josef Prehler</a:t>
            </a:r>
          </a:p>
          <a:p>
            <a:r>
              <a:rPr lang="de-DE" sz="1400" b="1" dirty="0"/>
              <a:t>Windkraft im Spessart                   Gegenwind Bad Orb            Gegenwind Flörsbachtal        Gegenwind Bad Orb</a:t>
            </a:r>
          </a:p>
          <a:p>
            <a:r>
              <a:rPr lang="de-DE" sz="1400" b="1" dirty="0"/>
              <a:t>Vorsitzender                                     </a:t>
            </a:r>
            <a:r>
              <a:rPr lang="de-DE" sz="1400" b="1" dirty="0" err="1"/>
              <a:t>Stellvertr</a:t>
            </a:r>
            <a:r>
              <a:rPr lang="de-DE" sz="1400" b="1" dirty="0"/>
              <a:t>. Vorsitzender       Schatzmeister                          Schriftführer</a:t>
            </a:r>
          </a:p>
        </p:txBody>
      </p:sp>
    </p:spTree>
    <p:extLst>
      <p:ext uri="{BB962C8B-B14F-4D97-AF65-F5344CB8AC3E}">
        <p14:creationId xmlns:p14="http://schemas.microsoft.com/office/powerpoint/2010/main" val="1393183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-52672" y="260648"/>
            <a:ext cx="9252520" cy="922114"/>
          </a:xfrm>
        </p:spPr>
        <p:txBody>
          <a:bodyPr/>
          <a:lstStyle/>
          <a:p>
            <a:r>
              <a:rPr lang="de-DE" sz="3200" b="1" dirty="0"/>
              <a:t>Ziele Vernunftkraft Main-Kinzig / Naturpark Spessart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67544" y="1340768"/>
            <a:ext cx="8507287" cy="4752528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Auszug aus der Vereinssatzung:</a:t>
            </a:r>
          </a:p>
          <a:p>
            <a:r>
              <a:rPr lang="de-DE" sz="2000" b="1" dirty="0"/>
              <a:t>Informationsveranstaltungen und Öffentlichkeitsarbeit, z. B. Internetauftritt, Pressearbeit, Podiumsdiskussionen</a:t>
            </a:r>
          </a:p>
          <a:p>
            <a:r>
              <a:rPr lang="de-DE" sz="2000" b="1" dirty="0"/>
              <a:t>Erstellung und Verbreitung von Informationsmaterial</a:t>
            </a:r>
          </a:p>
          <a:p>
            <a:r>
              <a:rPr lang="de-DE" sz="2000" b="1" dirty="0"/>
              <a:t>Einflussnahme auf politische Instanzen und Verwaltungsgremien auf regionaler Ebene</a:t>
            </a:r>
          </a:p>
          <a:p>
            <a:r>
              <a:rPr lang="de-DE" sz="2000" b="1" dirty="0"/>
              <a:t>Unterstützung für Bürger/innen und Bürgerinitiativen, die sich für den Erhalt ihrer (ländlichen) Lebensräume einsetzen</a:t>
            </a:r>
          </a:p>
          <a:p>
            <a:r>
              <a:rPr lang="de-DE" sz="2000" b="1" dirty="0"/>
              <a:t>Kooperation mit Vereinen und Verbänden, mit gleicher Zielsetzung</a:t>
            </a:r>
          </a:p>
          <a:p>
            <a:r>
              <a:rPr lang="de-DE" sz="2000" b="1" dirty="0"/>
              <a:t>Veranstaltungen und gemeinsame Aktivitäten zur Förderung der Vereinsziele</a:t>
            </a:r>
          </a:p>
          <a:p>
            <a:r>
              <a:rPr lang="de-DE" sz="2000" b="1" dirty="0"/>
              <a:t>Öffentlichkeitsarbeit zum Schutz von Mensch, Natur und Umwelt</a:t>
            </a:r>
          </a:p>
          <a:p>
            <a:r>
              <a:rPr lang="de-DE" sz="2000" b="1" dirty="0"/>
              <a:t>Unabhängigkeit von politischen Organisationen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3F0FA1-51ED-4C41-9ED6-4D3D8E8CF0E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F25A8-2650-4A9F-8248-CCF65B2728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28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1" cy="1066130"/>
          </a:xfrm>
        </p:spPr>
        <p:txBody>
          <a:bodyPr/>
          <a:lstStyle/>
          <a:p>
            <a:r>
              <a:rPr lang="de-DE" sz="3200" b="1" dirty="0"/>
              <a:t>Vernunftkraft MKK/NPS: Bannerflug aus Protest gegen die 6 WKA am Rosskopf / Flörsbachtal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3F0FA1-51ED-4C41-9ED6-4D3D8E8CF0E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F25A8-2650-4A9F-8248-CCF65B2728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88" y="1412776"/>
            <a:ext cx="7319000" cy="5227857"/>
          </a:xfrm>
        </p:spPr>
      </p:pic>
    </p:spTree>
    <p:extLst>
      <p:ext uri="{BB962C8B-B14F-4D97-AF65-F5344CB8AC3E}">
        <p14:creationId xmlns:p14="http://schemas.microsoft.com/office/powerpoint/2010/main" val="4266145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7104" y="188640"/>
            <a:ext cx="8712968" cy="1282154"/>
          </a:xfrm>
        </p:spPr>
        <p:txBody>
          <a:bodyPr/>
          <a:lstStyle/>
          <a:p>
            <a:r>
              <a:rPr lang="de-DE" sz="2800" b="1" dirty="0"/>
              <a:t>Eine Abschweifung: </a:t>
            </a:r>
            <a:br>
              <a:rPr lang="de-DE" sz="2800" b="1" dirty="0"/>
            </a:br>
            <a:r>
              <a:rPr lang="de-DE" sz="2800" b="1" dirty="0"/>
              <a:t>Kann durch Windkraft und andere Umweltenergien eine stabile Stromversorgung erreicht werden?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1" y="1600202"/>
            <a:ext cx="8229600" cy="4997150"/>
          </a:xfrm>
        </p:spPr>
        <p:txBody>
          <a:bodyPr/>
          <a:lstStyle/>
          <a:p>
            <a:r>
              <a:rPr lang="de-DE" sz="2000" b="1" dirty="0"/>
              <a:t>Windkraftwerke, Photovoltaikanlagen liefern Strom wenn der Wind weht oder die Sonne scheint  </a:t>
            </a:r>
            <a:r>
              <a:rPr lang="de-DE" sz="2000" b="1" dirty="0">
                <a:sym typeface="Wingdings" panose="05000000000000000000" pitchFamily="2" charset="2"/>
              </a:rPr>
              <a:t> Jahresverfügbarkeit um 20 Prozent für WKA, </a:t>
            </a:r>
            <a:r>
              <a:rPr lang="de-DE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nicht gesicherte </a:t>
            </a:r>
            <a:r>
              <a:rPr lang="de-DE" sz="2000" b="1" dirty="0">
                <a:sym typeface="Wingdings" panose="05000000000000000000" pitchFamily="2" charset="2"/>
              </a:rPr>
              <a:t>Stromversorgung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1200" b="1" dirty="0">
                <a:sym typeface="Wingdings" panose="05000000000000000000" pitchFamily="2" charset="2"/>
              </a:rPr>
              <a:t> .</a:t>
            </a:r>
          </a:p>
          <a:p>
            <a:r>
              <a:rPr lang="de-DE" sz="2000" b="1" dirty="0"/>
              <a:t>Kohle-, Gas und Kernkraftwerke liefern Strom zu jeder Zeit  </a:t>
            </a:r>
            <a:r>
              <a:rPr lang="de-DE" sz="2000" b="1" dirty="0">
                <a:sym typeface="Wingdings" panose="05000000000000000000" pitchFamily="2" charset="2"/>
              </a:rPr>
              <a:t> Jahresverfügbarkeit um 90 Prozent, </a:t>
            </a:r>
            <a:r>
              <a:rPr lang="de-DE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gesicherte </a:t>
            </a:r>
            <a:r>
              <a:rPr lang="de-DE" sz="2000" b="1" dirty="0">
                <a:sym typeface="Wingdings" panose="05000000000000000000" pitchFamily="2" charset="2"/>
              </a:rPr>
              <a:t>Stromversorgung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1400" b="1" dirty="0">
                <a:sym typeface="Wingdings" panose="05000000000000000000" pitchFamily="2" charset="2"/>
              </a:rPr>
              <a:t>.</a:t>
            </a:r>
            <a:endParaRPr lang="de-DE" sz="2000" b="1" dirty="0">
              <a:sym typeface="Wingdings" panose="05000000000000000000" pitchFamily="2" charset="2"/>
            </a:endParaRPr>
          </a:p>
          <a:p>
            <a:r>
              <a:rPr lang="de-DE" sz="2000" b="1" dirty="0">
                <a:sym typeface="Wingdings" panose="05000000000000000000" pitchFamily="2" charset="2"/>
              </a:rPr>
              <a:t>Bedarf an WKA und Photovoltaik zur Komplett-Stromversorgung ist ein Vielfaches der bereits vorhandenen 30.000 WKA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1400" b="1" dirty="0">
                <a:sym typeface="Wingdings" panose="05000000000000000000" pitchFamily="2" charset="2"/>
              </a:rPr>
              <a:t>.</a:t>
            </a:r>
          </a:p>
          <a:p>
            <a:r>
              <a:rPr lang="de-DE" sz="2000" b="1" dirty="0">
                <a:sym typeface="Wingdings" panose="05000000000000000000" pitchFamily="2" charset="2"/>
              </a:rPr>
              <a:t>Weitere Vielfache sind erforderlich, wenn Wärmeversorgung und Mobilität ebenfalls mit elektrischer Energie erfolgen würde (</a:t>
            </a:r>
            <a:r>
              <a:rPr lang="de-DE" sz="2000" b="1" dirty="0" err="1">
                <a:sym typeface="Wingdings" panose="05000000000000000000" pitchFamily="2" charset="2"/>
              </a:rPr>
              <a:t>Sektorkopplung</a:t>
            </a:r>
            <a:r>
              <a:rPr lang="de-DE" sz="2000" b="1" dirty="0">
                <a:sym typeface="Wingdings" panose="05000000000000000000" pitchFamily="2" charset="2"/>
              </a:rPr>
              <a:t>)</a:t>
            </a:r>
            <a:br>
              <a:rPr lang="de-DE" sz="2000" b="1" dirty="0">
                <a:sym typeface="Wingdings" panose="05000000000000000000" pitchFamily="2" charset="2"/>
              </a:rPr>
            </a:br>
            <a:r>
              <a:rPr lang="de-DE" sz="1400" b="1" dirty="0">
                <a:sym typeface="Wingdings" panose="05000000000000000000" pitchFamily="2" charset="2"/>
              </a:rPr>
              <a:t>.</a:t>
            </a:r>
            <a:endParaRPr lang="de-DE" sz="2000" b="1" dirty="0">
              <a:sym typeface="Wingdings" panose="05000000000000000000" pitchFamily="2" charset="2"/>
            </a:endParaRPr>
          </a:p>
          <a:p>
            <a:r>
              <a:rPr lang="de-DE" sz="2000" b="1" dirty="0">
                <a:sym typeface="Wingdings" panose="05000000000000000000" pitchFamily="2" charset="2"/>
              </a:rPr>
              <a:t>Verfechter der Energiewende glauben, dass die Volatilität durch Speicher ausgeglichen werden kann   Nicht in überschaubarer Zeit</a:t>
            </a:r>
            <a:endParaRPr lang="de-DE" sz="2000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3F0FA1-51ED-4C41-9ED6-4D3D8E8CF0E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F25A8-2650-4A9F-8248-CCF65B2728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91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71499" y="53752"/>
            <a:ext cx="8982910" cy="926976"/>
          </a:xfrm>
        </p:spPr>
        <p:txBody>
          <a:bodyPr/>
          <a:lstStyle/>
          <a:p>
            <a:r>
              <a:rPr lang="de-DE" sz="2800" b="1" dirty="0"/>
              <a:t>Stromverbrauch und Stromerzeuger im August 20202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3F0FA1-51ED-4C41-9ED6-4D3D8E8CF0E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F25A8-2650-4A9F-8248-CCF65B2728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980728"/>
            <a:ext cx="9054919" cy="577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9"/>
            <a:ext cx="4584973" cy="140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/>
          <p:cNvSpPr/>
          <p:nvPr/>
        </p:nvSpPr>
        <p:spPr>
          <a:xfrm>
            <a:off x="7452320" y="2564904"/>
            <a:ext cx="864096" cy="2295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7668344" y="3140968"/>
            <a:ext cx="64807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5071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E4A4C-090B-4AE9-8E7B-42D5F93422F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" y="44623"/>
            <a:ext cx="9097196" cy="671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364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205062"/>
              </p:ext>
            </p:extLst>
          </p:nvPr>
        </p:nvGraphicFramePr>
        <p:xfrm>
          <a:off x="611560" y="1556792"/>
          <a:ext cx="7290435" cy="4136504"/>
        </p:xfrm>
        <a:graphic>
          <a:graphicData uri="http://schemas.openxmlformats.org/drawingml/2006/table">
            <a:tbl>
              <a:tblPr firstRow="1" firstCol="1" bandRow="1"/>
              <a:tblGrid>
                <a:gridCol w="105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11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5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69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Jahr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Einspeisung Wind     GWh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Wind  Minimum  MW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Wind  Mittelwert  MW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Wind  Maximum  MW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installierte Leistung  MW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Voll-  Laststunden   h/a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2010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36.499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113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4.034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21.679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27.072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1.348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2011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44.238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88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5.051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22.870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28.606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1.546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2012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46.715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5.167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24.086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30.755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1.519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2013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47.140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5.382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26.269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33.614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1.402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2014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51.406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24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5.868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29.686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39.612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1.298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2015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78.802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93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8.996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32.956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44.946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1.753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2016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78.266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128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8.910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34.165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49.915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1.568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30.06.2017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48.611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261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11.193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38.616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52.241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1.876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98551" y="312972"/>
            <a:ext cx="875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Auslastung WKA </a:t>
            </a:r>
            <a:r>
              <a:rPr lang="de-DE" b="1" dirty="0"/>
              <a:t>(On- + Offshore) </a:t>
            </a:r>
            <a:r>
              <a:rPr lang="de-DE" sz="2800" b="1" dirty="0"/>
              <a:t>bei max. 8.760 Jahresstunden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7544" y="616530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hochgerechnet auf Basis der Veröffentlichung der Bundesnetzagentur: https://www.bundesnetzagentur.de/SharedDocs/Downloads/DE/Sachgebiete/Energie/Un</a:t>
            </a:r>
            <a:r>
              <a:rPr lang="de-DE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2553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1572"/>
            <a:ext cx="8229600" cy="1143000"/>
          </a:xfrm>
        </p:spPr>
        <p:txBody>
          <a:bodyPr>
            <a:noAutofit/>
          </a:bodyPr>
          <a:lstStyle/>
          <a:p>
            <a:r>
              <a:rPr lang="de-DE" sz="3200" b="1" dirty="0"/>
              <a:t>Jahreshauptversammlung </a:t>
            </a:r>
            <a:br>
              <a:rPr lang="de-DE" sz="3200" b="1" dirty="0"/>
            </a:br>
            <a:r>
              <a:rPr lang="de-DE" sz="3200" b="1" dirty="0"/>
              <a:t>Gegenwind Bad Orb am 12. April 2019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213290"/>
            <a:ext cx="8229600" cy="5661248"/>
          </a:xfrm>
        </p:spPr>
        <p:txBody>
          <a:bodyPr>
            <a:normAutofit fontScale="6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Begrüßung durch den 1.Vorsitzenden 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Feststellung der ordnungsgemäßen Ladung und der Beschlussfähigkeit</a:t>
            </a:r>
          </a:p>
          <a:p>
            <a:pPr marL="514350" lvl="0" indent="-514350">
              <a:buFont typeface="+mj-lt"/>
              <a:buAutoNum type="arabicPeriod"/>
            </a:pP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Bekanntmachung und Genehmigung des Protokolls der letzten Jahreshauptversammlung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>
                <a:solidFill>
                  <a:srgbClr val="FF0000"/>
                </a:solidFill>
              </a:rPr>
              <a:t>Bericht des Vorstands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Jahresabschlussbericht des Schatzmeisters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Bericht der Kassenprüfer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Entlastung des Vorstands</a:t>
            </a:r>
            <a:br>
              <a:rPr lang="de-DE" b="1" dirty="0"/>
            </a:br>
            <a:endParaRPr lang="de-DE" b="1" dirty="0"/>
          </a:p>
          <a:p>
            <a:pPr marL="514350" lvl="0" indent="-514350">
              <a:buFont typeface="+mj-lt"/>
              <a:buAutoNum type="arabicPeriod"/>
            </a:pPr>
            <a:r>
              <a:rPr lang="de-DE" b="1" dirty="0"/>
              <a:t>Anträge</a:t>
            </a:r>
            <a:br>
              <a:rPr lang="de-DE" b="1" dirty="0"/>
            </a:br>
            <a:endParaRPr lang="de-DE" b="1" dirty="0"/>
          </a:p>
          <a:p>
            <a:pPr marL="514350" indent="-514350">
              <a:buFont typeface="+mj-lt"/>
              <a:buAutoNum type="arabicPeriod"/>
            </a:pPr>
            <a:r>
              <a:rPr lang="de-DE" b="1" dirty="0"/>
              <a:t>Aussprache, Sonstiges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11FFA-0112-4C18-BB6E-9F9895F3174A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5467-5A6E-41F2-8139-F100EF7E68F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8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>
                <a:solidFill>
                  <a:prstClr val="black"/>
                </a:solidFill>
              </a:rPr>
              <a:t>Kann durch Windkraft und andere Umweltenergien eine stabile Stromversorgung erreicht werden? 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251520" y="1600202"/>
            <a:ext cx="8568951" cy="4525963"/>
          </a:xfrm>
        </p:spPr>
        <p:txBody>
          <a:bodyPr/>
          <a:lstStyle/>
          <a:p>
            <a:r>
              <a:rPr lang="de-DE" sz="2400" b="1" dirty="0"/>
              <a:t>Wind und Sonne leisten einen wesentlichen Beitrag zur Energie</a:t>
            </a:r>
            <a:r>
              <a:rPr lang="de-DE" sz="2400" b="1" u="sng" dirty="0">
                <a:solidFill>
                  <a:srgbClr val="FF0000"/>
                </a:solidFill>
              </a:rPr>
              <a:t>menge</a:t>
            </a:r>
            <a:r>
              <a:rPr lang="de-DE" sz="2400" b="1" dirty="0"/>
              <a:t>.</a:t>
            </a:r>
          </a:p>
          <a:p>
            <a:r>
              <a:rPr lang="de-DE" sz="2400" b="1" dirty="0"/>
              <a:t>Jedoch können sie nie eine </a:t>
            </a:r>
            <a:r>
              <a:rPr lang="de-DE" sz="2400" b="1" u="sng" dirty="0">
                <a:solidFill>
                  <a:srgbClr val="FF0000"/>
                </a:solidFill>
              </a:rPr>
              <a:t>gesicherte</a:t>
            </a:r>
            <a:r>
              <a:rPr lang="de-DE" sz="2400" b="1" dirty="0"/>
              <a:t> Stromversorgung liefern </a:t>
            </a:r>
            <a:r>
              <a:rPr lang="de-DE" sz="2400" b="1" dirty="0">
                <a:sym typeface="Wingdings" panose="05000000000000000000" pitchFamily="2" charset="2"/>
              </a:rPr>
              <a:t> weder </a:t>
            </a:r>
            <a:r>
              <a:rPr lang="de-DE" sz="24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jederzeit</a:t>
            </a:r>
            <a:r>
              <a:rPr lang="de-DE" sz="2400" b="1" dirty="0">
                <a:sym typeface="Wingdings" panose="05000000000000000000" pitchFamily="2" charset="2"/>
              </a:rPr>
              <a:t>, noch in </a:t>
            </a:r>
            <a:r>
              <a:rPr lang="de-DE" sz="24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jeder notwendigen </a:t>
            </a:r>
            <a:r>
              <a:rPr lang="de-DE" sz="2400" b="1" dirty="0">
                <a:sym typeface="Wingdings" panose="05000000000000000000" pitchFamily="2" charset="2"/>
              </a:rPr>
              <a:t>Menge</a:t>
            </a:r>
          </a:p>
          <a:p>
            <a:endParaRPr lang="de-DE" sz="24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2800" b="1" dirty="0">
                <a:sym typeface="Wingdings" panose="05000000000000000000" pitchFamily="2" charset="2"/>
              </a:rPr>
              <a:t>Welchen Primärenergieverbrauch haben wir in Deutschland? </a:t>
            </a:r>
          </a:p>
          <a:p>
            <a:pPr marL="0" indent="0">
              <a:buNone/>
            </a:pPr>
            <a:r>
              <a:rPr lang="de-DE" sz="2800" b="1" dirty="0">
                <a:sym typeface="Wingdings" panose="05000000000000000000" pitchFamily="2" charset="2"/>
              </a:rPr>
              <a:t>Welche Energiequellen nutzen wir?</a:t>
            </a:r>
          </a:p>
          <a:p>
            <a:pPr marL="0" indent="0">
              <a:buNone/>
            </a:pPr>
            <a:r>
              <a:rPr lang="de-DE" sz="2800" b="1" dirty="0">
                <a:sym typeface="Wingdings" panose="05000000000000000000" pitchFamily="2" charset="2"/>
              </a:rPr>
              <a:t>Welchen Beitrag liefert Europa zu den energiebedingten, menschengemachten CO</a:t>
            </a:r>
            <a:r>
              <a:rPr lang="de-DE" sz="2800" b="1" dirty="0">
                <a:latin typeface="Calibri"/>
                <a:cs typeface="Calibri"/>
                <a:sym typeface="Wingdings" panose="05000000000000000000" pitchFamily="2" charset="2"/>
              </a:rPr>
              <a:t>₂-Emissionen?</a:t>
            </a:r>
            <a:endParaRPr lang="de-DE" sz="2800" b="1" dirty="0"/>
          </a:p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E4A4C-090B-4AE9-8E7B-42D5F93422F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83568" y="4005064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0271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512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683568" y="6021288"/>
            <a:ext cx="584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Aus: BMWi_energiedaten-gesamt-pdf-grafiken_2019, Abb. 3</a:t>
            </a:r>
          </a:p>
        </p:txBody>
      </p:sp>
    </p:spTree>
    <p:extLst>
      <p:ext uri="{BB962C8B-B14F-4D97-AF65-F5344CB8AC3E}">
        <p14:creationId xmlns:p14="http://schemas.microsoft.com/office/powerpoint/2010/main" val="4285330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87153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115616" y="1052736"/>
          <a:ext cx="2457473" cy="2641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Clip" r:id="rId4" imgW="0" imgH="0" progId="MS_ClipArt_Gallery.5">
                  <p:embed/>
                </p:oleObj>
              </mc:Choice>
              <mc:Fallback>
                <p:oleObj name="Clip" r:id="rId4" imgW="0" imgH="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052736"/>
                        <a:ext cx="2457473" cy="264184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187624" y="6093296"/>
            <a:ext cx="584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Aus: BMWi_energiedaten-gesamt-pdf-grafiken_2019, Abb. 3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347864" y="260648"/>
            <a:ext cx="449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/>
              <a:t>Primärenergieverbrauch in Deutschland 2018</a:t>
            </a:r>
          </a:p>
        </p:txBody>
      </p:sp>
    </p:spTree>
    <p:extLst>
      <p:ext uri="{BB962C8B-B14F-4D97-AF65-F5344CB8AC3E}">
        <p14:creationId xmlns:p14="http://schemas.microsoft.com/office/powerpoint/2010/main" val="2255363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DEBEB3-888E-4236-BD5B-4D39A3E20137}" type="datetime1">
              <a:rPr lang="de-DE" smtClean="0"/>
              <a:t>09.10.2020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05C06-CC24-4B66-AEF6-00EF4131B7C3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41" y="889409"/>
            <a:ext cx="8986242" cy="507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211960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467544" y="4653136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1331640" y="4365104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2123728" y="4077072"/>
            <a:ext cx="720080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2843808" y="3717032"/>
            <a:ext cx="1080120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3923928" y="2924944"/>
            <a:ext cx="1368152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4932040" y="2492896"/>
            <a:ext cx="1440160" cy="244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5796136" y="2204864"/>
            <a:ext cx="1368152" cy="2808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694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706090"/>
          </a:xfrm>
        </p:spPr>
        <p:txBody>
          <a:bodyPr/>
          <a:lstStyle/>
          <a:p>
            <a:r>
              <a:rPr lang="de-DE" sz="2800" b="1" dirty="0"/>
              <a:t>Zusammenfassung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23528" y="908720"/>
            <a:ext cx="8712968" cy="5544616"/>
          </a:xfrm>
        </p:spPr>
        <p:txBody>
          <a:bodyPr/>
          <a:lstStyle/>
          <a:p>
            <a:r>
              <a:rPr lang="de-DE" sz="2400" b="1" dirty="0"/>
              <a:t>Kernkraftwerke und Kohlekraftwerke – </a:t>
            </a:r>
            <a:r>
              <a:rPr lang="de-DE" sz="2400" b="1" dirty="0">
                <a:solidFill>
                  <a:srgbClr val="FF0000"/>
                </a:solidFill>
              </a:rPr>
              <a:t>gesicherte Energiequellen</a:t>
            </a:r>
            <a:r>
              <a:rPr lang="de-DE" sz="2400" b="1" dirty="0"/>
              <a:t> - werden abgeschaltet</a:t>
            </a:r>
          </a:p>
          <a:p>
            <a:r>
              <a:rPr lang="de-DE" sz="2400" b="1" dirty="0"/>
              <a:t>Windkraft und Photovoltaik schwanken je nach Wetter </a:t>
            </a:r>
            <a:br>
              <a:rPr lang="de-DE" sz="2400" b="1" dirty="0"/>
            </a:br>
            <a:r>
              <a:rPr lang="de-DE" sz="2400" b="1" dirty="0"/>
              <a:t>- </a:t>
            </a:r>
            <a:r>
              <a:rPr lang="de-DE" sz="2400" b="1" dirty="0">
                <a:solidFill>
                  <a:srgbClr val="FF0000"/>
                </a:solidFill>
              </a:rPr>
              <a:t>ungesicherte Energiequellen </a:t>
            </a:r>
          </a:p>
          <a:p>
            <a:r>
              <a:rPr lang="de-DE" sz="2400" b="1" dirty="0"/>
              <a:t>Wir haben die </a:t>
            </a:r>
            <a:r>
              <a:rPr lang="de-DE" sz="2400" b="1" dirty="0">
                <a:solidFill>
                  <a:srgbClr val="FF0000"/>
                </a:solidFill>
              </a:rPr>
              <a:t>höchsten Strompreise</a:t>
            </a:r>
          </a:p>
          <a:p>
            <a:r>
              <a:rPr lang="de-DE" sz="2400" b="1" dirty="0"/>
              <a:t>Es wird immer schwieriger </a:t>
            </a:r>
            <a:r>
              <a:rPr lang="de-DE" sz="2400" b="1" dirty="0">
                <a:solidFill>
                  <a:srgbClr val="FF0000"/>
                </a:solidFill>
              </a:rPr>
              <a:t>Grundlast und Netzstabilität </a:t>
            </a:r>
            <a:r>
              <a:rPr lang="de-DE" sz="2400" b="1" dirty="0"/>
              <a:t>sicherzustellen</a:t>
            </a:r>
          </a:p>
          <a:p>
            <a:r>
              <a:rPr lang="de-DE" sz="2400" b="1" dirty="0">
                <a:solidFill>
                  <a:srgbClr val="FF0000"/>
                </a:solidFill>
              </a:rPr>
              <a:t>Überflüssiger Strom </a:t>
            </a:r>
            <a:r>
              <a:rPr lang="de-DE" sz="2400" b="1" dirty="0"/>
              <a:t>wird ins Ausland verschenkt</a:t>
            </a:r>
          </a:p>
          <a:p>
            <a:r>
              <a:rPr lang="de-DE" sz="2400" b="1" dirty="0"/>
              <a:t>Bei Flaute </a:t>
            </a:r>
            <a:r>
              <a:rPr lang="de-DE" sz="2400" b="1" dirty="0">
                <a:solidFill>
                  <a:srgbClr val="FF0000"/>
                </a:solidFill>
              </a:rPr>
              <a:t>Import von teurem ausländischem Atom-, Kohlestrom</a:t>
            </a:r>
          </a:p>
          <a:p>
            <a:r>
              <a:rPr lang="de-DE" sz="2400" b="1" dirty="0">
                <a:solidFill>
                  <a:srgbClr val="FF0000"/>
                </a:solidFill>
              </a:rPr>
              <a:t>Kein Land </a:t>
            </a:r>
            <a:r>
              <a:rPr lang="de-DE" sz="2400" b="1" dirty="0"/>
              <a:t>folgt Deutschlang auf diesem </a:t>
            </a:r>
            <a:r>
              <a:rPr lang="de-DE" sz="2400" b="1" dirty="0">
                <a:solidFill>
                  <a:srgbClr val="FF0000"/>
                </a:solidFill>
              </a:rPr>
              <a:t>ideologischen Weg</a:t>
            </a:r>
            <a:br>
              <a:rPr lang="de-DE" sz="2400" b="1" dirty="0"/>
            </a:br>
            <a:endParaRPr lang="de-DE" sz="2400" b="1" dirty="0"/>
          </a:p>
          <a:p>
            <a:pPr marL="0" indent="0" algn="ctr">
              <a:buNone/>
            </a:pPr>
            <a:r>
              <a:rPr lang="de-DE" sz="2800" b="1" dirty="0"/>
              <a:t>Des Kaisers neue Kleider?  Nein, der Kaiser ist nackt!</a:t>
            </a:r>
            <a:br>
              <a:rPr lang="de-DE" sz="2800" b="1" dirty="0"/>
            </a:br>
            <a:r>
              <a:rPr lang="de-DE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Die Energiewende wird so nicht gelingen!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689023-D96C-4C64-B813-6831D5CD215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7BCA9-2BCF-4880-A54F-570F9F35BF5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88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-18187"/>
            <a:ext cx="11672048" cy="71734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96" y="1340768"/>
            <a:ext cx="8949681" cy="1143000"/>
          </a:xfrm>
        </p:spPr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Vielen Dank für Ihre Aufmerksamkeit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7DC34-D92C-40F4-B863-C60FCAF257D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D5467-5A6E-41F2-8139-F100EF7E68F9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DEBEB3-888E-4236-BD5B-4D39A3E2013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05C06-CC24-4B66-AEF6-00EF4131B7C3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404665"/>
            <a:ext cx="5616624" cy="539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53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508876" cy="778098"/>
          </a:xfrm>
        </p:spPr>
        <p:txBody>
          <a:bodyPr/>
          <a:lstStyle/>
          <a:p>
            <a:r>
              <a:rPr lang="de-DE" sz="2800" b="1" dirty="0">
                <a:solidFill>
                  <a:prstClr val="black"/>
                </a:solidFill>
              </a:rPr>
              <a:t>Frühjahr 2019: Erstellung Bodengutachten</a:t>
            </a:r>
            <a:br>
              <a:rPr lang="de-DE" sz="2800" b="1" dirty="0">
                <a:solidFill>
                  <a:prstClr val="black"/>
                </a:solidFill>
              </a:rPr>
            </a:br>
            <a:r>
              <a:rPr lang="de-DE" sz="2800" b="1" dirty="0">
                <a:solidFill>
                  <a:prstClr val="black"/>
                </a:solidFill>
                <a:ea typeface="Times New Roman"/>
              </a:rPr>
              <a:t>Ist unser Trinkwasser sicher?</a:t>
            </a:r>
            <a:r>
              <a:rPr lang="de-DE" sz="2800" b="1" dirty="0">
                <a:solidFill>
                  <a:prstClr val="black"/>
                </a:solidFill>
              </a:rPr>
              <a:t> </a:t>
            </a:r>
            <a:endParaRPr lang="de-DE" sz="2800" i="1" u="sng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8788" y="1412776"/>
            <a:ext cx="8229600" cy="4525963"/>
          </a:xfrm>
        </p:spPr>
        <p:txBody>
          <a:bodyPr/>
          <a:lstStyle/>
          <a:p>
            <a:pPr lvl="0"/>
            <a:r>
              <a:rPr lang="de-DE" sz="2400" b="1" dirty="0">
                <a:solidFill>
                  <a:prstClr val="black"/>
                </a:solidFill>
              </a:rPr>
              <a:t>Ergebnisse: Hohe Fließgeschwindigkeiten und aktuelle Richtlinien lassen vermuten, dass Wasserschutzzonen II zu klein bemessen sind.</a:t>
            </a:r>
          </a:p>
          <a:p>
            <a:pPr lvl="1"/>
            <a:endParaRPr lang="de-DE" sz="1600" b="1" dirty="0">
              <a:solidFill>
                <a:prstClr val="black"/>
              </a:solidFill>
            </a:endParaRPr>
          </a:p>
          <a:p>
            <a:r>
              <a:rPr lang="de-DE" sz="2400" b="1" dirty="0">
                <a:solidFill>
                  <a:prstClr val="black"/>
                </a:solidFill>
              </a:rPr>
              <a:t>Konsequenzen: Verschmutztes Grundwasser wird vermutlich nicht ausreichend gefiltert als Trinkwasser gefasst</a:t>
            </a:r>
          </a:p>
          <a:p>
            <a:endParaRPr lang="de-DE" sz="2000" b="1" dirty="0">
              <a:solidFill>
                <a:prstClr val="black"/>
              </a:solidFill>
            </a:endParaRPr>
          </a:p>
          <a:p>
            <a:r>
              <a:rPr lang="de-DE" sz="2400" b="1" dirty="0">
                <a:solidFill>
                  <a:prstClr val="black"/>
                </a:solidFill>
              </a:rPr>
              <a:t>Bodengutachten liegt dem Regierungspräsidium vor.</a:t>
            </a:r>
          </a:p>
          <a:p>
            <a:endParaRPr lang="de-DE" sz="2000" b="1" dirty="0">
              <a:solidFill>
                <a:prstClr val="black"/>
              </a:solidFill>
            </a:endParaRPr>
          </a:p>
          <a:p>
            <a:r>
              <a:rPr lang="de-DE" sz="2400" b="1" u="sng" dirty="0">
                <a:solidFill>
                  <a:prstClr val="black"/>
                </a:solidFill>
              </a:rPr>
              <a:t>Forderung:</a:t>
            </a:r>
            <a:r>
              <a:rPr lang="de-DE" sz="2400" b="1" dirty="0">
                <a:solidFill>
                  <a:prstClr val="black"/>
                </a:solidFill>
              </a:rPr>
              <a:t> Ausweisung von Windvorrangflächen in Wasser- </a:t>
            </a:r>
            <a:r>
              <a:rPr lang="de-DE" sz="2400" b="1" dirty="0" err="1">
                <a:solidFill>
                  <a:prstClr val="black"/>
                </a:solidFill>
              </a:rPr>
              <a:t>schutzzonen</a:t>
            </a:r>
            <a:r>
              <a:rPr lang="de-DE" sz="2400" b="1" dirty="0">
                <a:solidFill>
                  <a:prstClr val="black"/>
                </a:solidFill>
              </a:rPr>
              <a:t> III nur nach Untersuchung dieser Schutzzonen nach aktuellem Stand von Wissenschaft und Technik </a:t>
            </a: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2C1E44-C80A-4078-85EC-B92A99E0385D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F25A8-2650-4A9F-8248-CCF65B2728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87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/>
              <a:t>Mai 2019: Demo in </a:t>
            </a:r>
            <a:r>
              <a:rPr lang="de-DE" sz="2800" b="1" dirty="0" err="1"/>
              <a:t>Schlüchtern</a:t>
            </a:r>
            <a:r>
              <a:rPr lang="de-DE" sz="2800" b="1" dirty="0"/>
              <a:t> </a:t>
            </a:r>
            <a:r>
              <a:rPr lang="de-DE" sz="2800" b="1" dirty="0" err="1"/>
              <a:t>anläßlich</a:t>
            </a:r>
            <a:r>
              <a:rPr lang="de-DE" sz="2800" b="1" dirty="0"/>
              <a:t> </a:t>
            </a:r>
            <a:br>
              <a:rPr lang="de-DE" sz="2800" b="1" dirty="0"/>
            </a:br>
            <a:r>
              <a:rPr lang="de-DE" sz="2800" b="1" dirty="0" err="1"/>
              <a:t>Teilplan</a:t>
            </a:r>
            <a:r>
              <a:rPr lang="de-DE" sz="2800" b="1" dirty="0"/>
              <a:t> Erneuerbare Energien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E4A4C-090B-4AE9-8E7B-42D5F93422F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9" y="1484784"/>
            <a:ext cx="8748464" cy="315821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259632" y="5301208"/>
            <a:ext cx="6401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Calibri"/>
                <a:ea typeface="+mj-ea"/>
                <a:cs typeface="+mj-cs"/>
              </a:rPr>
              <a:t>Fast alle Vorrangflächen liegen in Wäldern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93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98" y="255624"/>
            <a:ext cx="4401780" cy="634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5C4794-AD40-4294-9608-CC2991E5D74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7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8788" y="188640"/>
            <a:ext cx="8229600" cy="796950"/>
          </a:xfrm>
        </p:spPr>
        <p:txBody>
          <a:bodyPr/>
          <a:lstStyle/>
          <a:p>
            <a:r>
              <a:rPr lang="de-DE" sz="3200" b="1" dirty="0"/>
              <a:t>Waldspaziergang mit dem Bad Orber Förster Florian Federspieler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17" y="1052736"/>
            <a:ext cx="8702942" cy="562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86EF4B-B93A-47B2-836D-B8C0994C63F3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93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12" y="332656"/>
            <a:ext cx="4042791" cy="1656184"/>
          </a:xfrm>
        </p:spPr>
        <p:txBody>
          <a:bodyPr/>
          <a:lstStyle/>
          <a:p>
            <a:r>
              <a:rPr lang="de-DE" sz="2800" b="1" dirty="0"/>
              <a:t>Oktober 2019, </a:t>
            </a:r>
            <a:r>
              <a:rPr lang="de-DE" sz="2800" b="1" dirty="0" err="1"/>
              <a:t>Steinau</a:t>
            </a:r>
            <a:r>
              <a:rPr lang="de-DE" sz="2800" b="1" dirty="0"/>
              <a:t>: </a:t>
            </a:r>
            <a:r>
              <a:rPr lang="de-DE" sz="2800" b="1" dirty="0" err="1"/>
              <a:t>bürgerversammlung</a:t>
            </a:r>
            <a:r>
              <a:rPr lang="de-DE" sz="2800" b="1" dirty="0"/>
              <a:t> WKA am Hunsrücker Berg (Weinberg)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8E4A4C-090B-4AE9-8E7B-42D5F93422F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143B12-5ADF-4B80-8025-CF65C3C0C4DE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632"/>
            <a:ext cx="4749527" cy="413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80" y="4437112"/>
            <a:ext cx="5596431" cy="231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d:\Users\Heinz\Desktop\Heinz Josef\Windenergie\BSS-Biebergemünd-Steinau\Steinau\Steina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1" y="2068592"/>
            <a:ext cx="3916315" cy="23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65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/>
              <a:t>Auftaktveranstaltung Januar 2020 Dachverband Main-Kinzig / Naturpark Spessart in Bad Orb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9332"/>
            <a:ext cx="8229600" cy="4087699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3F0FA1-51ED-4C41-9ED6-4D3D8E8CF0EC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09.10.2020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F25A8-2650-4A9F-8248-CCF65B2728F1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4673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1630</Words>
  <Application>Microsoft Office PowerPoint</Application>
  <PresentationFormat>Bildschirmpräsentation (4:3)</PresentationFormat>
  <Paragraphs>293</Paragraphs>
  <Slides>36</Slides>
  <Notes>7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2" baseType="lpstr">
      <vt:lpstr>Arial</vt:lpstr>
      <vt:lpstr>Calibri</vt:lpstr>
      <vt:lpstr>Larissa</vt:lpstr>
      <vt:lpstr>1_Larissa</vt:lpstr>
      <vt:lpstr>2_Larissa</vt:lpstr>
      <vt:lpstr>Clip</vt:lpstr>
      <vt:lpstr>Gegenwind Bad Orb e.V.</vt:lpstr>
      <vt:lpstr>Jahreshauptversammlung  Gegenwind Bad Orb am 12. April 2019</vt:lpstr>
      <vt:lpstr>Jahreshauptversammlung  Gegenwind Bad Orb am 12. April 2019</vt:lpstr>
      <vt:lpstr>Frühjahr 2019: Erstellung Bodengutachten Ist unser Trinkwasser sicher? </vt:lpstr>
      <vt:lpstr>Mai 2019: Demo in Schlüchtern anläßlich  Teilplan Erneuerbare Energien</vt:lpstr>
      <vt:lpstr>PowerPoint-Präsentation</vt:lpstr>
      <vt:lpstr>Waldspaziergang mit dem Bad Orber Förster Florian Federspieler</vt:lpstr>
      <vt:lpstr>Oktober 2019, Steinau: bürgerversammlung WKA am Hunsrücker Berg (Weinberg)</vt:lpstr>
      <vt:lpstr>Auftaktveranstaltung Januar 2020 Dachverband Main-Kinzig / Naturpark Spessart in Bad Orb</vt:lpstr>
      <vt:lpstr>Sechs Windkraftanlagen Roßkopf / Flörsbachtal </vt:lpstr>
      <vt:lpstr>Sechs Windkraftanlagen Roßkopf / Flörsbachtal</vt:lpstr>
      <vt:lpstr>Verluste lt. Jahresabschlüssen der Kreiswerke Main-Kinzig GmbH  2014  621.464,49 €  2015  364.123,69 €  2016  512.113,47 €   2017                     114.137,75 €  2018   wieder Verlust        159.886,39 € 31.12.2018 Verlust          1.771.725,79 €                   Verluste  1.772. Mio. € trotz jahrelangem Betrieb bei Abschaltverpflichtung  Erzwungene Montage von Hinterkantenkämmen, da Nachtbetrieb  zu laut  Fehlende Windhöffigkeit im Mittelgebirgswald = schlechte Auslastung </vt:lpstr>
      <vt:lpstr>Bericht des Vorstands  Windkraftanlagen Regierungsbezirk Darmstadt, August 2020</vt:lpstr>
      <vt:lpstr>Windkraftanlagen Regierungsbezirk Darmstadt, Februar 2020</vt:lpstr>
      <vt:lpstr>Genehmigter Regionaler Flächen- nutzungsplan</vt:lpstr>
      <vt:lpstr>Animation WKA Vorrangfläche 304, veranlasst von der Regionalversammlung</vt:lpstr>
      <vt:lpstr>Windvorrangfläche 2-304 und Weißflache 2-932</vt:lpstr>
      <vt:lpstr>Gültiger FNP Biebergemünd –  vergleichbar mit Vorrangfläche 2-932, 123 ha</vt:lpstr>
      <vt:lpstr>Genehmigter Regionaler Flächennutzungsplan</vt:lpstr>
      <vt:lpstr>Weißflächen</vt:lpstr>
      <vt:lpstr>Hessenforst</vt:lpstr>
      <vt:lpstr>Hessenforst</vt:lpstr>
      <vt:lpstr>PowerPoint-Präsentation</vt:lpstr>
      <vt:lpstr>Ziele Vernunftkraft Main-Kinzig / Naturpark Spessart</vt:lpstr>
      <vt:lpstr>Vernunftkraft MKK/NPS: Bannerflug aus Protest gegen die 6 WKA am Rosskopf / Flörsbachtal</vt:lpstr>
      <vt:lpstr>Eine Abschweifung:  Kann durch Windkraft und andere Umweltenergien eine stabile Stromversorgung erreicht werden? </vt:lpstr>
      <vt:lpstr>Stromverbrauch und Stromerzeuger im August 20202</vt:lpstr>
      <vt:lpstr>PowerPoint-Präsentation</vt:lpstr>
      <vt:lpstr>PowerPoint-Präsentation</vt:lpstr>
      <vt:lpstr>Kann durch Windkraft und andere Umweltenergien eine stabile Stromversorgung erreicht werden? </vt:lpstr>
      <vt:lpstr>PowerPoint-Präsentation</vt:lpstr>
      <vt:lpstr>PowerPoint-Präsentation</vt:lpstr>
      <vt:lpstr>PowerPoint-Präsentation</vt:lpstr>
      <vt:lpstr>Zusammenfassung</vt:lpstr>
      <vt:lpstr>Vielen Dank für Ihre Aufmerksamkeit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Heinz</dc:creator>
  <cp:lastModifiedBy>Birgit Wilder</cp:lastModifiedBy>
  <cp:revision>147</cp:revision>
  <cp:lastPrinted>2020-09-09T14:42:07Z</cp:lastPrinted>
  <dcterms:created xsi:type="dcterms:W3CDTF">2017-01-11T12:22:04Z</dcterms:created>
  <dcterms:modified xsi:type="dcterms:W3CDTF">2020-10-09T00:42:49Z</dcterms:modified>
</cp:coreProperties>
</file>